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g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8"/>
  </p:notesMasterIdLst>
  <p:sldIdLst>
    <p:sldId id="259" r:id="rId2"/>
    <p:sldId id="337" r:id="rId3"/>
    <p:sldId id="302" r:id="rId4"/>
    <p:sldId id="303" r:id="rId5"/>
    <p:sldId id="304" r:id="rId6"/>
    <p:sldId id="305" r:id="rId7"/>
    <p:sldId id="346" r:id="rId8"/>
    <p:sldId id="306" r:id="rId9"/>
    <p:sldId id="307" r:id="rId10"/>
    <p:sldId id="351" r:id="rId11"/>
    <p:sldId id="310" r:id="rId12"/>
    <p:sldId id="300" r:id="rId13"/>
    <p:sldId id="298" r:id="rId14"/>
    <p:sldId id="301" r:id="rId15"/>
    <p:sldId id="312" r:id="rId16"/>
    <p:sldId id="299" r:id="rId17"/>
    <p:sldId id="308" r:id="rId18"/>
    <p:sldId id="336" r:id="rId19"/>
    <p:sldId id="309" r:id="rId20"/>
    <p:sldId id="339" r:id="rId21"/>
    <p:sldId id="340" r:id="rId22"/>
    <p:sldId id="348" r:id="rId23"/>
    <p:sldId id="342" r:id="rId24"/>
    <p:sldId id="261" r:id="rId25"/>
    <p:sldId id="263" r:id="rId26"/>
    <p:sldId id="279" r:id="rId27"/>
    <p:sldId id="264" r:id="rId28"/>
    <p:sldId id="265" r:id="rId29"/>
    <p:sldId id="266" r:id="rId30"/>
    <p:sldId id="267" r:id="rId31"/>
    <p:sldId id="281" r:id="rId32"/>
    <p:sldId id="311" r:id="rId33"/>
    <p:sldId id="268" r:id="rId34"/>
    <p:sldId id="314" r:id="rId35"/>
    <p:sldId id="315" r:id="rId36"/>
    <p:sldId id="316" r:id="rId37"/>
    <p:sldId id="269" r:id="rId38"/>
    <p:sldId id="270" r:id="rId39"/>
    <p:sldId id="318" r:id="rId40"/>
    <p:sldId id="319" r:id="rId41"/>
    <p:sldId id="320" r:id="rId42"/>
    <p:sldId id="321" r:id="rId43"/>
    <p:sldId id="258" r:id="rId44"/>
    <p:sldId id="272" r:id="rId45"/>
    <p:sldId id="349" r:id="rId46"/>
    <p:sldId id="350" r:id="rId47"/>
    <p:sldId id="322" r:id="rId48"/>
    <p:sldId id="323" r:id="rId49"/>
    <p:sldId id="324" r:id="rId50"/>
    <p:sldId id="325" r:id="rId51"/>
    <p:sldId id="326" r:id="rId52"/>
    <p:sldId id="327" r:id="rId53"/>
    <p:sldId id="328" r:id="rId54"/>
    <p:sldId id="329" r:id="rId55"/>
    <p:sldId id="344" r:id="rId56"/>
    <p:sldId id="333" r:id="rId5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9" d="100"/>
          <a:sy n="99" d="100"/>
        </p:scale>
        <p:origin x="-1192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notesMaster" Target="notesMasters/notesMaster1.xml"/><Relationship Id="rId59" Type="http://schemas.openxmlformats.org/officeDocument/2006/relationships/printerSettings" Target="printerSettings/printerSettings1.bin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86DED-4D56-5047-86FF-E74D1DDAEDF9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99388-16ED-274F-B772-798DC859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595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8DFABD-BDD1-6F48-A3FC-AD830FC762D2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B4C653-64C9-514F-841F-D386469563A5}" type="slidenum">
              <a:rPr lang="en-US"/>
              <a:pPr/>
              <a:t>10</a:t>
            </a:fld>
            <a:endParaRPr lang="en-US"/>
          </a:p>
        </p:txBody>
      </p:sp>
      <p:sp>
        <p:nvSpPr>
          <p:cNvPr id="40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8EF11EA-D613-0842-80F2-87B396D3B641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96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6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63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81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431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867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347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37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49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017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213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148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056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B1A16-F9FA-5A48-AF93-979FF57141D4}" type="datetimeFigureOut">
              <a:rPr lang="en-US" smtClean="0"/>
              <a:t>31.03.18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818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1" Type="http://schemas.microsoft.com/office/2007/relationships/media" Target="../media/media1.mpg"/><Relationship Id="rId2" Type="http://schemas.openxmlformats.org/officeDocument/2006/relationships/video" Target="../media/media1.m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2924175"/>
          </a:xfrm>
          <a:prstGeom prst="rect">
            <a:avLst/>
          </a:prstGeom>
          <a:solidFill>
            <a:srgbClr val="1B90B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129217" y="-5735"/>
            <a:ext cx="8713788" cy="27813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4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Association</a:t>
            </a:r>
            <a:r>
              <a:rPr lang="tr-TR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of </a:t>
            </a:r>
            <a:r>
              <a:rPr lang="tr-TR" sz="4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Adenomyosis</a:t>
            </a:r>
            <a:r>
              <a:rPr lang="tr-TR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sz="4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and</a:t>
            </a:r>
            <a:r>
              <a:rPr lang="tr-TR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sz="4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Endometriosis</a:t>
            </a:r>
            <a:endParaRPr lang="en-US" sz="4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846245" y="3157596"/>
            <a:ext cx="575999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B90B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3600" b="1" dirty="0" err="1">
                <a:solidFill>
                  <a:srgbClr val="FF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Yücel</a:t>
            </a:r>
            <a:r>
              <a:rPr lang="en-US" sz="3600" b="1" dirty="0">
                <a:solidFill>
                  <a:srgbClr val="FF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3600" b="1" dirty="0" err="1">
                <a:solidFill>
                  <a:srgbClr val="FF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Karaman</a:t>
            </a:r>
            <a:r>
              <a:rPr lang="tr-TR" sz="3600" b="1" dirty="0">
                <a:solidFill>
                  <a:srgbClr val="FF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M.D.</a:t>
            </a:r>
          </a:p>
        </p:txBody>
      </p:sp>
      <p:pic>
        <p:nvPicPr>
          <p:cNvPr id="2" name="Picture 1" descr="Ekran Resmi 2018-02-19 10.05.3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778" y="3711594"/>
            <a:ext cx="3457222" cy="1989295"/>
          </a:xfrm>
          <a:prstGeom prst="rect">
            <a:avLst/>
          </a:prstGeom>
        </p:spPr>
      </p:pic>
      <p:pic>
        <p:nvPicPr>
          <p:cNvPr id="3" name="Picture 2" descr="Ekran Resmi 2018-02-19 10.54.1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711594"/>
            <a:ext cx="3316111" cy="1989295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0088" y="1600200"/>
            <a:ext cx="8229600" cy="51449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                                               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</a:t>
            </a:r>
            <a:r>
              <a:rPr lang="en-US" dirty="0" err="1" smtClean="0">
                <a:solidFill>
                  <a:srgbClr val="FFFF00"/>
                </a:solidFill>
              </a:rPr>
              <a:t>www.brukseltupbebek.com</a:t>
            </a:r>
            <a:endParaRPr lang="en-US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135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FF00"/>
                </a:solidFill>
              </a:rPr>
              <a:t>3 </a:t>
            </a:r>
            <a:r>
              <a:rPr lang="tr-TR" b="1" dirty="0" err="1">
                <a:solidFill>
                  <a:srgbClr val="FFFF00"/>
                </a:solidFill>
              </a:rPr>
              <a:t>Types</a:t>
            </a:r>
            <a:r>
              <a:rPr lang="tr-TR" b="1" dirty="0">
                <a:solidFill>
                  <a:srgbClr val="FFFF00"/>
                </a:solidFill>
              </a:rPr>
              <a:t> of </a:t>
            </a:r>
            <a:r>
              <a:rPr lang="tr-TR" b="1" dirty="0" err="1">
                <a:solidFill>
                  <a:srgbClr val="FFFF00"/>
                </a:solidFill>
              </a:rPr>
              <a:t>Endometriosis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9577387" cy="611981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tr-TR" sz="2800" b="1" dirty="0" err="1">
                <a:solidFill>
                  <a:schemeClr val="bg1"/>
                </a:solidFill>
              </a:rPr>
              <a:t>Superficial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Endometriosis</a:t>
            </a:r>
            <a:r>
              <a:rPr lang="tr-TR" sz="2800" b="1" dirty="0">
                <a:solidFill>
                  <a:schemeClr val="bg1"/>
                </a:solidFill>
              </a:rPr>
              <a:t>: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2800" b="1" dirty="0">
                <a:solidFill>
                  <a:schemeClr val="bg1"/>
                </a:solidFill>
              </a:rPr>
              <a:t>                   1. </a:t>
            </a:r>
            <a:r>
              <a:rPr lang="tr-TR" sz="2800" b="1" dirty="0" err="1">
                <a:solidFill>
                  <a:schemeClr val="bg1"/>
                </a:solidFill>
              </a:rPr>
              <a:t>Peritoneal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endometriosis</a:t>
            </a:r>
            <a:endParaRPr lang="tr-TR" sz="2800" b="1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tr-TR" sz="2800" b="1" dirty="0">
                <a:solidFill>
                  <a:schemeClr val="bg1"/>
                </a:solidFill>
              </a:rPr>
              <a:t>                   2. </a:t>
            </a:r>
            <a:r>
              <a:rPr lang="tr-TR" sz="2800" b="1" dirty="0" err="1">
                <a:solidFill>
                  <a:schemeClr val="bg1"/>
                </a:solidFill>
              </a:rPr>
              <a:t>Ovarian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superficial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endometriosis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2800" b="1" dirty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tr-TR" sz="2800" b="1" dirty="0" err="1">
                <a:solidFill>
                  <a:schemeClr val="bg1"/>
                </a:solidFill>
              </a:rPr>
              <a:t>Ovarian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Endometriomas</a:t>
            </a:r>
            <a:endParaRPr lang="tr-TR" sz="2800" b="1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tr-TR" sz="2800" b="1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tr-TR" sz="2800" b="1" dirty="0" err="1">
                <a:solidFill>
                  <a:schemeClr val="bg1"/>
                </a:solidFill>
              </a:rPr>
              <a:t>Deeply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Infiltrating</a:t>
            </a:r>
            <a:r>
              <a:rPr lang="tr-TR" sz="2800" b="1" dirty="0">
                <a:solidFill>
                  <a:schemeClr val="bg1"/>
                </a:solidFill>
              </a:rPr>
              <a:t> </a:t>
            </a:r>
            <a:r>
              <a:rPr lang="tr-TR" sz="2800" b="1" dirty="0" err="1">
                <a:solidFill>
                  <a:schemeClr val="bg1"/>
                </a:solidFill>
              </a:rPr>
              <a:t>Endometriosis</a:t>
            </a:r>
            <a:r>
              <a:rPr lang="tr-TR" sz="2800" b="1" dirty="0">
                <a:solidFill>
                  <a:schemeClr val="bg1"/>
                </a:solidFill>
              </a:rPr>
              <a:t> (DIE)</a:t>
            </a:r>
          </a:p>
          <a:p>
            <a:pPr>
              <a:lnSpc>
                <a:spcPct val="90000"/>
              </a:lnSpc>
              <a:buFontTx/>
              <a:buNone/>
            </a:pPr>
            <a:endParaRPr lang="tr-TR" sz="2800" b="1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tr-TR" sz="2400" dirty="0" smtClean="0">
                <a:solidFill>
                  <a:schemeClr val="bg1"/>
                </a:solidFill>
              </a:rPr>
              <a:t>(</a:t>
            </a:r>
            <a:r>
              <a:rPr lang="tr-TR" sz="2400" dirty="0" err="1" smtClean="0">
                <a:solidFill>
                  <a:schemeClr val="bg1"/>
                </a:solidFill>
              </a:rPr>
              <a:t>Extragenital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Endometriosis</a:t>
            </a:r>
            <a:r>
              <a:rPr lang="tr-TR" sz="2400" dirty="0" smtClean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90000"/>
              </a:lnSpc>
            </a:pPr>
            <a:endParaRPr lang="tr-TR" sz="24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tr-TR" sz="2800" b="1" dirty="0" smtClean="0">
                <a:solidFill>
                  <a:schemeClr val="bg1"/>
                </a:solidFill>
              </a:rPr>
              <a:t>ADENOMYOSIS</a:t>
            </a:r>
            <a:endParaRPr lang="tr-TR" sz="2800" b="1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tr-TR" sz="2400" dirty="0">
                <a:solidFill>
                  <a:schemeClr val="bg1"/>
                </a:solidFill>
              </a:rPr>
              <a:t>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2400" dirty="0"/>
              <a:t>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2400" dirty="0"/>
              <a:t>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502949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Finally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176" y="1600200"/>
            <a:ext cx="8934824" cy="4525963"/>
          </a:xfrm>
        </p:spPr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r>
              <a:rPr lang="en-US" b="1" dirty="0" smtClean="0">
                <a:solidFill>
                  <a:srgbClr val="FFFF00"/>
                </a:solidFill>
              </a:rPr>
              <a:t> and endometriosis result from uterine auto-traumatization </a:t>
            </a:r>
            <a:r>
              <a:rPr lang="en-US" b="1" dirty="0" smtClean="0">
                <a:solidFill>
                  <a:schemeClr val="bg1"/>
                </a:solidFill>
              </a:rPr>
              <a:t>by physiological </a:t>
            </a:r>
            <a:r>
              <a:rPr lang="en-US" b="1" dirty="0" smtClean="0">
                <a:solidFill>
                  <a:srgbClr val="FFFF00"/>
                </a:solidFill>
              </a:rPr>
              <a:t>uterine peristalsis </a:t>
            </a:r>
            <a:r>
              <a:rPr lang="en-US" b="1" dirty="0" smtClean="0">
                <a:solidFill>
                  <a:schemeClr val="bg1"/>
                </a:solidFill>
              </a:rPr>
              <a:t>for directed sperm transport and </a:t>
            </a:r>
            <a:r>
              <a:rPr lang="en-US" b="1" dirty="0" err="1" smtClean="0">
                <a:solidFill>
                  <a:srgbClr val="FFFF00"/>
                </a:solidFill>
              </a:rPr>
              <a:t>neometral</a:t>
            </a:r>
            <a:r>
              <a:rPr lang="en-US" b="1" dirty="0" smtClean="0">
                <a:solidFill>
                  <a:srgbClr val="FFFF00"/>
                </a:solidFill>
              </a:rPr>
              <a:t> contraction</a:t>
            </a:r>
            <a:r>
              <a:rPr lang="en-US" b="1" dirty="0" smtClean="0">
                <a:solidFill>
                  <a:schemeClr val="bg1"/>
                </a:solidFill>
              </a:rPr>
              <a:t> for the expulsion of menstrual debris</a:t>
            </a:r>
          </a:p>
          <a:p>
            <a:r>
              <a:rPr lang="en-US" b="1" dirty="0" smtClean="0">
                <a:solidFill>
                  <a:srgbClr val="FF6600"/>
                </a:solidFill>
              </a:rPr>
              <a:t>These functions may be exaggerated in women who acquire the disease early in their life</a:t>
            </a:r>
          </a:p>
          <a:p>
            <a:endParaRPr lang="en-US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37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Endometriosis and </a:t>
            </a:r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:  Most frequent age  : mid 40’s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- </a:t>
            </a:r>
            <a:r>
              <a:rPr lang="en-US" b="1" dirty="0" err="1" smtClean="0">
                <a:solidFill>
                  <a:schemeClr val="bg1"/>
                </a:solidFill>
              </a:rPr>
              <a:t>Infertility,miscarriage</a:t>
            </a:r>
            <a:endParaRPr lang="en-US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- Pain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- </a:t>
            </a:r>
            <a:r>
              <a:rPr lang="en-US" b="1" dirty="0" err="1" smtClean="0">
                <a:solidFill>
                  <a:schemeClr val="bg1"/>
                </a:solidFill>
              </a:rPr>
              <a:t>Menorragia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Endometriosis</a:t>
            </a:r>
            <a:r>
              <a:rPr lang="en-US" b="1" dirty="0" smtClean="0">
                <a:solidFill>
                  <a:schemeClr val="bg1"/>
                </a:solidFill>
              </a:rPr>
              <a:t> : Most frequent age : early30’s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              - Infertility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- Pain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- </a:t>
            </a:r>
            <a:r>
              <a:rPr lang="en-US" b="1" dirty="0" err="1" smtClean="0">
                <a:solidFill>
                  <a:schemeClr val="bg1"/>
                </a:solidFill>
              </a:rPr>
              <a:t>Endometrioma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804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rgbClr val="FFFF00"/>
                </a:solidFill>
              </a:rPr>
              <a:t>T</a:t>
            </a:r>
            <a:r>
              <a:rPr lang="en-US" sz="6000" b="1" dirty="0" smtClean="0">
                <a:solidFill>
                  <a:srgbClr val="FFFF00"/>
                </a:solidFill>
              </a:rPr>
              <a:t>ypes of </a:t>
            </a:r>
            <a:r>
              <a:rPr lang="en-US" sz="6000" b="1" dirty="0" err="1" smtClean="0">
                <a:solidFill>
                  <a:srgbClr val="FFFF00"/>
                </a:solidFill>
              </a:rPr>
              <a:t>Adenomyosis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098" y="1600200"/>
            <a:ext cx="8827902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Intrauterine Type: </a:t>
            </a:r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r>
              <a:rPr lang="en-US" b="1" dirty="0" smtClean="0">
                <a:solidFill>
                  <a:srgbClr val="FFFF00"/>
                </a:solidFill>
              </a:rPr>
              <a:t> uteri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a) Focal type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b) Diffuse type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c) Cystic type (juvenile cystic </a:t>
            </a:r>
            <a:r>
              <a:rPr lang="en-US" b="1" dirty="0" err="1" smtClean="0">
                <a:solidFill>
                  <a:schemeClr val="bg1"/>
                </a:solidFill>
              </a:rPr>
              <a:t>adenomyoma</a:t>
            </a:r>
            <a:r>
              <a:rPr lang="en-US" b="1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b="1" dirty="0" err="1" smtClean="0">
                <a:solidFill>
                  <a:srgbClr val="FFFF00"/>
                </a:solidFill>
              </a:rPr>
              <a:t>Extrauterine</a:t>
            </a:r>
            <a:r>
              <a:rPr lang="en-US" b="1" dirty="0" smtClean="0">
                <a:solidFill>
                  <a:srgbClr val="FFFF00"/>
                </a:solidFill>
              </a:rPr>
              <a:t> Type: </a:t>
            </a:r>
            <a:r>
              <a:rPr lang="en-US" b="1" dirty="0" err="1" smtClean="0">
                <a:solidFill>
                  <a:srgbClr val="FFFF00"/>
                </a:solidFill>
              </a:rPr>
              <a:t>Adenomyotic</a:t>
            </a:r>
            <a:r>
              <a:rPr lang="en-US" b="1" dirty="0" smtClean="0">
                <a:solidFill>
                  <a:srgbClr val="FFFF00"/>
                </a:solidFill>
              </a:rPr>
              <a:t> nodule</a:t>
            </a:r>
          </a:p>
        </p:txBody>
      </p:sp>
    </p:spTree>
    <p:extLst>
      <p:ext uri="{BB962C8B-B14F-4D97-AF65-F5344CB8AC3E}">
        <p14:creationId xmlns:p14="http://schemas.microsoft.com/office/powerpoint/2010/main" val="2142632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6914" r="-16914"/>
          <a:stretch>
            <a:fillRect/>
          </a:stretch>
        </p:blipFill>
        <p:spPr>
          <a:xfrm>
            <a:off x="-1564335" y="0"/>
            <a:ext cx="12359792" cy="6858000"/>
          </a:xfrm>
        </p:spPr>
      </p:pic>
    </p:spTree>
    <p:extLst>
      <p:ext uri="{BB962C8B-B14F-4D97-AF65-F5344CB8AC3E}">
        <p14:creationId xmlns:p14="http://schemas.microsoft.com/office/powerpoint/2010/main" val="2518039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74638"/>
            <a:ext cx="9024470" cy="1143000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</a:rPr>
              <a:t>Localisation</a:t>
            </a:r>
            <a:r>
              <a:rPr lang="en-US" sz="3200" b="1" dirty="0" smtClean="0">
                <a:solidFill>
                  <a:srgbClr val="FFFF00"/>
                </a:solidFill>
              </a:rPr>
              <a:t> of </a:t>
            </a:r>
            <a:r>
              <a:rPr lang="en-US" sz="3200" b="1" dirty="0" err="1" smtClean="0">
                <a:solidFill>
                  <a:srgbClr val="FFFF00"/>
                </a:solidFill>
              </a:rPr>
              <a:t>adenomyosis</a:t>
            </a:r>
            <a:r>
              <a:rPr lang="en-US" sz="3200" b="1" dirty="0" smtClean="0">
                <a:solidFill>
                  <a:srgbClr val="FFFF00"/>
                </a:solidFill>
              </a:rPr>
              <a:t>:</a:t>
            </a:r>
            <a:br>
              <a:rPr lang="en-US" sz="3200" b="1" dirty="0" smtClean="0">
                <a:solidFill>
                  <a:srgbClr val="FFFF00"/>
                </a:solidFill>
              </a:rPr>
            </a:br>
            <a:r>
              <a:rPr lang="en-US" sz="3200" b="1" dirty="0" smtClean="0">
                <a:solidFill>
                  <a:srgbClr val="FFFF00"/>
                </a:solidFill>
              </a:rPr>
              <a:t>a : upper third,  b : middle third,  c : lower third</a:t>
            </a:r>
            <a:endParaRPr lang="en-US" sz="3200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073" r="-7073"/>
          <a:stretch>
            <a:fillRect/>
          </a:stretch>
        </p:blipFill>
        <p:spPr>
          <a:xfrm>
            <a:off x="457200" y="1600201"/>
            <a:ext cx="8229600" cy="4062506"/>
          </a:xfrm>
        </p:spPr>
      </p:pic>
    </p:spTree>
    <p:extLst>
      <p:ext uri="{BB962C8B-B14F-4D97-AF65-F5344CB8AC3E}">
        <p14:creationId xmlns:p14="http://schemas.microsoft.com/office/powerpoint/2010/main" val="3373529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Why does </a:t>
            </a:r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r>
              <a:rPr lang="en-US" b="1" dirty="0" smtClean="0">
                <a:solidFill>
                  <a:srgbClr val="FFFF00"/>
                </a:solidFill>
              </a:rPr>
              <a:t> occur?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73137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A)  Results from infiltration of endometrium into the myometrium ( </a:t>
            </a:r>
            <a:r>
              <a:rPr lang="en-US" b="1" dirty="0" err="1" smtClean="0">
                <a:solidFill>
                  <a:schemeClr val="bg1"/>
                </a:solidFill>
              </a:rPr>
              <a:t>penetration,invasion</a:t>
            </a:r>
            <a:r>
              <a:rPr lang="en-US" b="1" dirty="0" smtClean="0">
                <a:solidFill>
                  <a:schemeClr val="bg1"/>
                </a:solidFill>
              </a:rPr>
              <a:t>..)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B)  Delayed </a:t>
            </a:r>
            <a:r>
              <a:rPr lang="en-US" b="1" dirty="0" err="1" smtClean="0">
                <a:solidFill>
                  <a:schemeClr val="bg1"/>
                </a:solidFill>
              </a:rPr>
              <a:t>chilbearing</a:t>
            </a:r>
            <a:r>
              <a:rPr lang="en-US" b="1" dirty="0" smtClean="0">
                <a:solidFill>
                  <a:schemeClr val="bg1"/>
                </a:solidFill>
              </a:rPr>
              <a:t> and development of new diagnostic tools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C)  Diagnosed more frequently in women of childbearing age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bg1"/>
                </a:solidFill>
              </a:rPr>
              <a:t>D)  Shows increased complexity and diversity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92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039412" cy="1143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Risk Factors for </a:t>
            </a:r>
            <a:r>
              <a:rPr lang="en-US" sz="5400" b="1" dirty="0" err="1">
                <a:solidFill>
                  <a:srgbClr val="FFFF00"/>
                </a:solidFill>
              </a:rPr>
              <a:t>A</a:t>
            </a:r>
            <a:r>
              <a:rPr lang="en-US" sz="5400" b="1" dirty="0" err="1" smtClean="0">
                <a:solidFill>
                  <a:srgbClr val="FFFF00"/>
                </a:solidFill>
              </a:rPr>
              <a:t>denomyosis</a:t>
            </a:r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439" y="1600200"/>
            <a:ext cx="9179373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Age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Multiparity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Surgical disruptions of the endometrial-</a:t>
            </a:r>
            <a:r>
              <a:rPr lang="en-US" b="1" dirty="0" err="1" smtClean="0">
                <a:solidFill>
                  <a:schemeClr val="bg1"/>
                </a:solidFill>
              </a:rPr>
              <a:t>myometrial</a:t>
            </a:r>
            <a:r>
              <a:rPr lang="en-US" b="1" dirty="0" smtClean="0">
                <a:solidFill>
                  <a:schemeClr val="bg1"/>
                </a:solidFill>
              </a:rPr>
              <a:t> border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Elevated levels of both FSH and PRL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Smoking habits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History of depression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7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633" y="248982"/>
            <a:ext cx="9041367" cy="1143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Risk factors for </a:t>
            </a:r>
            <a:r>
              <a:rPr lang="en-US" sz="5400" b="1" dirty="0" err="1" smtClean="0">
                <a:solidFill>
                  <a:srgbClr val="FFFF00"/>
                </a:solidFill>
              </a:rPr>
              <a:t>Adenomyosis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FFFF"/>
                </a:solidFill>
              </a:rPr>
              <a:t>It usually occurs in </a:t>
            </a:r>
            <a:r>
              <a:rPr lang="en-US" sz="4000" b="1" dirty="0" smtClean="0">
                <a:solidFill>
                  <a:srgbClr val="FFFF00"/>
                </a:solidFill>
              </a:rPr>
              <a:t>40-50 years old</a:t>
            </a:r>
            <a:r>
              <a:rPr lang="en-US" sz="4000" b="1" dirty="0" smtClean="0">
                <a:solidFill>
                  <a:srgbClr val="FFFFFF"/>
                </a:solidFill>
              </a:rPr>
              <a:t>.</a:t>
            </a:r>
          </a:p>
          <a:p>
            <a:r>
              <a:rPr lang="en-US" sz="4000" b="1" dirty="0" smtClean="0">
                <a:solidFill>
                  <a:srgbClr val="FFFFFF"/>
                </a:solidFill>
              </a:rPr>
              <a:t>Associated with :</a:t>
            </a:r>
          </a:p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</a:rPr>
              <a:t> </a:t>
            </a:r>
            <a:r>
              <a:rPr lang="en-US" sz="4000" b="1" dirty="0" smtClean="0">
                <a:solidFill>
                  <a:srgbClr val="FFFFFF"/>
                </a:solidFill>
              </a:rPr>
              <a:t>              - High parity</a:t>
            </a:r>
          </a:p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</a:rPr>
              <a:t> </a:t>
            </a:r>
            <a:r>
              <a:rPr lang="en-US" sz="4000" b="1" dirty="0" smtClean="0">
                <a:solidFill>
                  <a:srgbClr val="FFFFFF"/>
                </a:solidFill>
              </a:rPr>
              <a:t>              - Endometriosis</a:t>
            </a:r>
          </a:p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</a:rPr>
              <a:t> </a:t>
            </a:r>
            <a:r>
              <a:rPr lang="en-US" sz="4000" b="1" dirty="0" smtClean="0">
                <a:solidFill>
                  <a:srgbClr val="FFFFFF"/>
                </a:solidFill>
              </a:rPr>
              <a:t>              - </a:t>
            </a:r>
            <a:r>
              <a:rPr lang="en-US" sz="4000" b="1" dirty="0" err="1" smtClean="0">
                <a:solidFill>
                  <a:srgbClr val="FFFFFF"/>
                </a:solidFill>
              </a:rPr>
              <a:t>Myomas</a:t>
            </a:r>
            <a:endParaRPr lang="en-US" sz="4000" b="1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</a:rPr>
              <a:t> </a:t>
            </a:r>
            <a:r>
              <a:rPr lang="en-US" sz="4000" b="1" dirty="0" smtClean="0">
                <a:solidFill>
                  <a:srgbClr val="FFFFFF"/>
                </a:solidFill>
              </a:rPr>
              <a:t>              - Endometrial polyps</a:t>
            </a:r>
          </a:p>
        </p:txBody>
      </p:sp>
    </p:spTree>
    <p:extLst>
      <p:ext uri="{BB962C8B-B14F-4D97-AF65-F5344CB8AC3E}">
        <p14:creationId xmlns:p14="http://schemas.microsoft.com/office/powerpoint/2010/main" val="2184099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933" r="-10933"/>
          <a:stretch>
            <a:fillRect/>
          </a:stretch>
        </p:blipFill>
        <p:spPr>
          <a:xfrm>
            <a:off x="-999862" y="0"/>
            <a:ext cx="11228170" cy="6858000"/>
          </a:xfrm>
        </p:spPr>
      </p:pic>
    </p:spTree>
    <p:extLst>
      <p:ext uri="{BB962C8B-B14F-4D97-AF65-F5344CB8AC3E}">
        <p14:creationId xmlns:p14="http://schemas.microsoft.com/office/powerpoint/2010/main" val="1559134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r>
              <a:rPr lang="en-US" b="1" dirty="0" smtClean="0">
                <a:solidFill>
                  <a:srgbClr val="FFFF00"/>
                </a:solidFill>
              </a:rPr>
              <a:t> and Endometriosis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Endometriosis and </a:t>
            </a:r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 uteri are most common benign disorders affecting woman after </a:t>
            </a:r>
            <a:r>
              <a:rPr lang="en-US" b="1" dirty="0" err="1" smtClean="0">
                <a:solidFill>
                  <a:schemeClr val="bg1"/>
                </a:solidFill>
              </a:rPr>
              <a:t>uterin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myomas</a:t>
            </a:r>
            <a:r>
              <a:rPr lang="en-US" b="1" dirty="0" smtClean="0">
                <a:solidFill>
                  <a:schemeClr val="bg1"/>
                </a:solidFill>
              </a:rPr>
              <a:t>  with a </a:t>
            </a:r>
            <a:r>
              <a:rPr lang="en-US" b="1" dirty="0" err="1" smtClean="0">
                <a:solidFill>
                  <a:schemeClr val="bg1"/>
                </a:solidFill>
              </a:rPr>
              <a:t>prevalance</a:t>
            </a:r>
            <a:r>
              <a:rPr lang="en-US" b="1" dirty="0" smtClean="0">
                <a:solidFill>
                  <a:schemeClr val="bg1"/>
                </a:solidFill>
              </a:rPr>
              <a:t> of 5-15%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428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9600" b="1" dirty="0" smtClean="0">
                <a:solidFill>
                  <a:srgbClr val="FFFF00"/>
                </a:solidFill>
              </a:rPr>
              <a:t>     Diagnosis</a:t>
            </a:r>
            <a:endParaRPr lang="en-US" sz="9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732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TVS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FF"/>
                </a:solidFill>
              </a:rPr>
              <a:t>Operator dependent</a:t>
            </a:r>
          </a:p>
          <a:p>
            <a:r>
              <a:rPr lang="en-US" b="1" dirty="0" smtClean="0">
                <a:solidFill>
                  <a:srgbClr val="FFFFFF"/>
                </a:solidFill>
              </a:rPr>
              <a:t>Meta-analysis on the accuracy of TVS in the diagnosis of </a:t>
            </a:r>
            <a:r>
              <a:rPr lang="en-US" b="1" dirty="0" err="1" smtClean="0">
                <a:solidFill>
                  <a:srgbClr val="FFFFFF"/>
                </a:solidFill>
              </a:rPr>
              <a:t>adenomyosis</a:t>
            </a:r>
            <a:r>
              <a:rPr lang="en-US" b="1" dirty="0" smtClean="0">
                <a:solidFill>
                  <a:srgbClr val="FFFFFF"/>
                </a:solidFill>
              </a:rPr>
              <a:t> showed that it had: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 </a:t>
            </a:r>
            <a:r>
              <a:rPr lang="en-US" b="1" dirty="0" smtClean="0">
                <a:solidFill>
                  <a:srgbClr val="FFFFFF"/>
                </a:solidFill>
              </a:rPr>
              <a:t>       - Sensitivity of 82.5% (77.5-87.9%)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 </a:t>
            </a:r>
            <a:r>
              <a:rPr lang="en-US" b="1" dirty="0" smtClean="0">
                <a:solidFill>
                  <a:srgbClr val="FFFFFF"/>
                </a:solidFill>
              </a:rPr>
              <a:t>       - Specificity of 84.6% ( 79.8-89.8%)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FFFF"/>
                </a:solidFill>
              </a:rPr>
              <a:t> </a:t>
            </a:r>
            <a:r>
              <a:rPr lang="en-US" b="1" dirty="0" smtClean="0">
                <a:solidFill>
                  <a:srgbClr val="FFFFFF"/>
                </a:solidFill>
              </a:rPr>
              <a:t>                                               </a:t>
            </a:r>
            <a:r>
              <a:rPr lang="en-US" sz="2800" b="1" dirty="0" smtClean="0">
                <a:solidFill>
                  <a:srgbClr val="FFFFFF"/>
                </a:solidFill>
              </a:rPr>
              <a:t>Meredith SM et al 2009</a:t>
            </a:r>
            <a:endParaRPr lang="en-US" sz="2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4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7399" r="-17399"/>
          <a:stretch>
            <a:fillRect/>
          </a:stretch>
        </p:blipFill>
        <p:spPr>
          <a:xfrm>
            <a:off x="-1626287" y="0"/>
            <a:ext cx="12421746" cy="6858000"/>
          </a:xfrm>
        </p:spPr>
      </p:pic>
    </p:spTree>
    <p:extLst>
      <p:ext uri="{BB962C8B-B14F-4D97-AF65-F5344CB8AC3E}">
        <p14:creationId xmlns:p14="http://schemas.microsoft.com/office/powerpoint/2010/main" val="4057042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err="1" smtClean="0">
                <a:solidFill>
                  <a:srgbClr val="FFFF00"/>
                </a:solidFill>
              </a:rPr>
              <a:t>Adenomyosis</a:t>
            </a:r>
            <a:r>
              <a:rPr lang="en-US" sz="6000" b="1" dirty="0" smtClean="0">
                <a:solidFill>
                  <a:srgbClr val="FFFF00"/>
                </a:solidFill>
              </a:rPr>
              <a:t> Diagnosis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Ultrasound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Sensitivity     75-88%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Specificity     65-100%      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MRI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Sensitivity      88-93%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Specificity      67-99%   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Other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933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7520" r="-17520"/>
          <a:stretch>
            <a:fillRect/>
          </a:stretch>
        </p:blipFill>
        <p:spPr>
          <a:xfrm>
            <a:off x="-1610802" y="0"/>
            <a:ext cx="12359793" cy="6858000"/>
          </a:xfrm>
        </p:spPr>
      </p:pic>
    </p:spTree>
    <p:extLst>
      <p:ext uri="{BB962C8B-B14F-4D97-AF65-F5344CB8AC3E}">
        <p14:creationId xmlns:p14="http://schemas.microsoft.com/office/powerpoint/2010/main" val="3304328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7156" r="-17156"/>
          <a:stretch>
            <a:fillRect/>
          </a:stretch>
        </p:blipFill>
        <p:spPr>
          <a:xfrm>
            <a:off x="-1595314" y="0"/>
            <a:ext cx="12421748" cy="6858000"/>
          </a:xfrm>
        </p:spPr>
      </p:pic>
    </p:spTree>
    <p:extLst>
      <p:ext uri="{BB962C8B-B14F-4D97-AF65-F5344CB8AC3E}">
        <p14:creationId xmlns:p14="http://schemas.microsoft.com/office/powerpoint/2010/main" val="3910290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611" r="-18611"/>
          <a:stretch>
            <a:fillRect/>
          </a:stretch>
        </p:blipFill>
        <p:spPr>
          <a:xfrm>
            <a:off x="-2003778" y="-84666"/>
            <a:ext cx="13123334" cy="7008919"/>
          </a:xfrm>
        </p:spPr>
      </p:pic>
    </p:spTree>
    <p:extLst>
      <p:ext uri="{BB962C8B-B14F-4D97-AF65-F5344CB8AC3E}">
        <p14:creationId xmlns:p14="http://schemas.microsoft.com/office/powerpoint/2010/main" val="220997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126" r="-18126"/>
          <a:stretch>
            <a:fillRect/>
          </a:stretch>
        </p:blipFill>
        <p:spPr>
          <a:xfrm>
            <a:off x="-1688245" y="0"/>
            <a:ext cx="12545655" cy="6858000"/>
          </a:xfrm>
        </p:spPr>
      </p:pic>
    </p:spTree>
    <p:extLst>
      <p:ext uri="{BB962C8B-B14F-4D97-AF65-F5344CB8AC3E}">
        <p14:creationId xmlns:p14="http://schemas.microsoft.com/office/powerpoint/2010/main" val="1252831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7399" r="-17399"/>
          <a:stretch>
            <a:fillRect/>
          </a:stretch>
        </p:blipFill>
        <p:spPr>
          <a:xfrm>
            <a:off x="-1608665" y="0"/>
            <a:ext cx="12361333" cy="6858000"/>
          </a:xfrm>
        </p:spPr>
      </p:pic>
    </p:spTree>
    <p:extLst>
      <p:ext uri="{BB962C8B-B14F-4D97-AF65-F5344CB8AC3E}">
        <p14:creationId xmlns:p14="http://schemas.microsoft.com/office/powerpoint/2010/main" val="1536868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6914" r="-16914"/>
          <a:stretch>
            <a:fillRect/>
          </a:stretch>
        </p:blipFill>
        <p:spPr>
          <a:xfrm>
            <a:off x="-1595311" y="0"/>
            <a:ext cx="12313326" cy="6858000"/>
          </a:xfrm>
        </p:spPr>
      </p:pic>
    </p:spTree>
    <p:extLst>
      <p:ext uri="{BB962C8B-B14F-4D97-AF65-F5344CB8AC3E}">
        <p14:creationId xmlns:p14="http://schemas.microsoft.com/office/powerpoint/2010/main" val="1097334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2291" r="-12291"/>
          <a:stretch>
            <a:fillRect/>
          </a:stretch>
        </p:blipFill>
        <p:spPr>
          <a:xfrm>
            <a:off x="-1121466" y="0"/>
            <a:ext cx="11444356" cy="6858000"/>
          </a:xfrm>
        </p:spPr>
      </p:pic>
    </p:spTree>
    <p:extLst>
      <p:ext uri="{BB962C8B-B14F-4D97-AF65-F5344CB8AC3E}">
        <p14:creationId xmlns:p14="http://schemas.microsoft.com/office/powerpoint/2010/main" val="1888952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7399" r="-17399"/>
          <a:stretch>
            <a:fillRect/>
          </a:stretch>
        </p:blipFill>
        <p:spPr>
          <a:xfrm>
            <a:off x="-1610800" y="0"/>
            <a:ext cx="12421745" cy="6858000"/>
          </a:xfrm>
        </p:spPr>
      </p:pic>
    </p:spTree>
    <p:extLst>
      <p:ext uri="{BB962C8B-B14F-4D97-AF65-F5344CB8AC3E}">
        <p14:creationId xmlns:p14="http://schemas.microsoft.com/office/powerpoint/2010/main" val="4160595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433" b="1343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552585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I</a:t>
            </a:r>
            <a:r>
              <a:rPr lang="en-US" b="1" dirty="0" smtClean="0">
                <a:solidFill>
                  <a:srgbClr val="FFFF00"/>
                </a:solidFill>
              </a:rPr>
              <a:t>ntra </a:t>
            </a:r>
            <a:r>
              <a:rPr lang="en-US" b="1" dirty="0" err="1">
                <a:solidFill>
                  <a:srgbClr val="FFFF00"/>
                </a:solidFill>
              </a:rPr>
              <a:t>M</a:t>
            </a:r>
            <a:r>
              <a:rPr lang="en-US" b="1" dirty="0" err="1" smtClean="0">
                <a:solidFill>
                  <a:srgbClr val="FFFF00"/>
                </a:solidFill>
              </a:rPr>
              <a:t>yometrial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Adenomyotic</a:t>
            </a:r>
            <a:r>
              <a:rPr lang="en-US" b="1" dirty="0" smtClean="0">
                <a:solidFill>
                  <a:srgbClr val="FFFF00"/>
                </a:solidFill>
              </a:rPr>
              <a:t> Cysts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233" y="1600200"/>
            <a:ext cx="8728517" cy="452596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FF"/>
                </a:solidFill>
              </a:rPr>
              <a:t>With the </a:t>
            </a:r>
            <a:r>
              <a:rPr lang="en-US" b="1" dirty="0" smtClean="0">
                <a:solidFill>
                  <a:srgbClr val="FFFF00"/>
                </a:solidFill>
              </a:rPr>
              <a:t>strong uterine contraction disrupted and dislocated basal endometrium </a:t>
            </a:r>
            <a:r>
              <a:rPr lang="en-US" b="1" dirty="0" smtClean="0">
                <a:solidFill>
                  <a:srgbClr val="FFFFFF"/>
                </a:solidFill>
              </a:rPr>
              <a:t>into or underneath the </a:t>
            </a:r>
            <a:r>
              <a:rPr lang="en-US" b="1" dirty="0" err="1" smtClean="0">
                <a:solidFill>
                  <a:srgbClr val="FFFFFF"/>
                </a:solidFill>
              </a:rPr>
              <a:t>archimyometrium,where</a:t>
            </a:r>
            <a:r>
              <a:rPr lang="en-US" b="1" dirty="0" smtClean="0">
                <a:solidFill>
                  <a:srgbClr val="FFFFFF"/>
                </a:solidFill>
              </a:rPr>
              <a:t> they grow and form cystic </a:t>
            </a:r>
            <a:r>
              <a:rPr lang="en-US" b="1" dirty="0" err="1" smtClean="0">
                <a:solidFill>
                  <a:srgbClr val="FFFFFF"/>
                </a:solidFill>
              </a:rPr>
              <a:t>adenomyotic</a:t>
            </a:r>
            <a:r>
              <a:rPr lang="en-US" b="1" dirty="0" smtClean="0">
                <a:solidFill>
                  <a:srgbClr val="FFFFFF"/>
                </a:solidFill>
              </a:rPr>
              <a:t> lesions.</a:t>
            </a:r>
          </a:p>
          <a:p>
            <a:r>
              <a:rPr lang="en-US" b="1" dirty="0" smtClean="0">
                <a:solidFill>
                  <a:srgbClr val="FF6600"/>
                </a:solidFill>
              </a:rPr>
              <a:t>These cysts are not result from glandular infiltration  rather than displacement of endometrial fragments </a:t>
            </a:r>
            <a:r>
              <a:rPr lang="en-US" b="1" dirty="0" smtClean="0">
                <a:solidFill>
                  <a:srgbClr val="FFFFFF"/>
                </a:solidFill>
              </a:rPr>
              <a:t>in to the myometrium 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97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6914" r="-16914"/>
          <a:stretch>
            <a:fillRect/>
          </a:stretch>
        </p:blipFill>
        <p:spPr>
          <a:xfrm>
            <a:off x="-1595311" y="0"/>
            <a:ext cx="12297837" cy="6858000"/>
          </a:xfrm>
        </p:spPr>
      </p:pic>
    </p:spTree>
    <p:extLst>
      <p:ext uri="{BB962C8B-B14F-4D97-AF65-F5344CB8AC3E}">
        <p14:creationId xmlns:p14="http://schemas.microsoft.com/office/powerpoint/2010/main" val="2145748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9999" r="-799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67365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36" b="13336"/>
          <a:stretch>
            <a:fillRect/>
          </a:stretch>
        </p:blipFill>
        <p:spPr>
          <a:xfrm>
            <a:off x="-7394584" y="0"/>
            <a:ext cx="24462061" cy="10841108"/>
          </a:xfrm>
        </p:spPr>
      </p:pic>
    </p:spTree>
    <p:extLst>
      <p:ext uri="{BB962C8B-B14F-4D97-AF65-F5344CB8AC3E}">
        <p14:creationId xmlns:p14="http://schemas.microsoft.com/office/powerpoint/2010/main" val="931716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36" b="13336"/>
          <a:stretch>
            <a:fillRect/>
          </a:stretch>
        </p:blipFill>
        <p:spPr>
          <a:xfrm>
            <a:off x="-3886200" y="0"/>
            <a:ext cx="16738600" cy="9677400"/>
          </a:xfrm>
        </p:spPr>
      </p:pic>
    </p:spTree>
    <p:extLst>
      <p:ext uri="{BB962C8B-B14F-4D97-AF65-F5344CB8AC3E}">
        <p14:creationId xmlns:p14="http://schemas.microsoft.com/office/powerpoint/2010/main" val="3915372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6550" r="-16550"/>
          <a:stretch>
            <a:fillRect/>
          </a:stretch>
        </p:blipFill>
        <p:spPr>
          <a:xfrm>
            <a:off x="-1548845" y="0"/>
            <a:ext cx="12266860" cy="6858000"/>
          </a:xfrm>
        </p:spPr>
      </p:pic>
    </p:spTree>
    <p:extLst>
      <p:ext uri="{BB962C8B-B14F-4D97-AF65-F5344CB8AC3E}">
        <p14:creationId xmlns:p14="http://schemas.microsoft.com/office/powerpoint/2010/main" val="1516889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6429" r="-16429"/>
          <a:stretch>
            <a:fillRect/>
          </a:stretch>
        </p:blipFill>
        <p:spPr>
          <a:xfrm>
            <a:off x="-1533359" y="0"/>
            <a:ext cx="12251373" cy="6858000"/>
          </a:xfrm>
        </p:spPr>
      </p:pic>
    </p:spTree>
    <p:extLst>
      <p:ext uri="{BB962C8B-B14F-4D97-AF65-F5344CB8AC3E}">
        <p14:creationId xmlns:p14="http://schemas.microsoft.com/office/powerpoint/2010/main" val="2851684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MG_076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221" r="-71221"/>
          <a:stretch>
            <a:fillRect/>
          </a:stretch>
        </p:blipFill>
        <p:spPr>
          <a:xfrm>
            <a:off x="-1053908" y="1600200"/>
            <a:ext cx="11552450" cy="5257800"/>
          </a:xfrm>
        </p:spPr>
      </p:pic>
    </p:spTree>
    <p:extLst>
      <p:ext uri="{BB962C8B-B14F-4D97-AF65-F5344CB8AC3E}">
        <p14:creationId xmlns:p14="http://schemas.microsoft.com/office/powerpoint/2010/main" val="3110481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Pathophysiology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866094" cy="45259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The interrelationship between  </a:t>
            </a:r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 and endometriosis are not fully understood.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These lesions are highly associated and are the results of </a:t>
            </a:r>
            <a:r>
              <a:rPr lang="en-US" b="1" dirty="0" smtClean="0">
                <a:solidFill>
                  <a:srgbClr val="FFFF00"/>
                </a:solidFill>
              </a:rPr>
              <a:t>uterine auto-</a:t>
            </a:r>
            <a:r>
              <a:rPr lang="en-US" b="1" dirty="0" err="1" smtClean="0">
                <a:solidFill>
                  <a:srgbClr val="FFFF00"/>
                </a:solidFill>
              </a:rPr>
              <a:t>traumatisation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(</a:t>
            </a:r>
            <a:r>
              <a:rPr lang="en-US" b="1" dirty="0" smtClean="0">
                <a:solidFill>
                  <a:srgbClr val="FF6600"/>
                </a:solidFill>
              </a:rPr>
              <a:t>T</a:t>
            </a:r>
            <a:r>
              <a:rPr lang="en-US" b="1" dirty="0" smtClean="0">
                <a:solidFill>
                  <a:schemeClr val="bg1"/>
                </a:solidFill>
              </a:rPr>
              <a:t>issue </a:t>
            </a:r>
            <a:r>
              <a:rPr lang="en-US" b="1" dirty="0" smtClean="0">
                <a:solidFill>
                  <a:srgbClr val="FF6600"/>
                </a:solidFill>
              </a:rPr>
              <a:t>I</a:t>
            </a:r>
            <a:r>
              <a:rPr lang="en-US" b="1" dirty="0" smtClean="0">
                <a:solidFill>
                  <a:schemeClr val="bg1"/>
                </a:solidFill>
              </a:rPr>
              <a:t>njury </a:t>
            </a:r>
            <a:r>
              <a:rPr lang="en-US" b="1" dirty="0" smtClean="0">
                <a:solidFill>
                  <a:srgbClr val="FF6600"/>
                </a:solidFill>
              </a:rPr>
              <a:t>A</a:t>
            </a:r>
            <a:r>
              <a:rPr lang="en-US" b="1" dirty="0" smtClean="0">
                <a:solidFill>
                  <a:schemeClr val="bg1"/>
                </a:solidFill>
              </a:rPr>
              <a:t>nd </a:t>
            </a:r>
            <a:r>
              <a:rPr lang="en-US" b="1" dirty="0" err="1" smtClean="0">
                <a:solidFill>
                  <a:srgbClr val="FF6600"/>
                </a:solidFill>
              </a:rPr>
              <a:t>R</a:t>
            </a:r>
            <a:r>
              <a:rPr lang="en-US" b="1" dirty="0" err="1" smtClean="0">
                <a:solidFill>
                  <a:schemeClr val="bg1"/>
                </a:solidFill>
              </a:rPr>
              <a:t>epaire</a:t>
            </a:r>
            <a:r>
              <a:rPr lang="en-US" b="1" dirty="0" smtClean="0">
                <a:solidFill>
                  <a:schemeClr val="bg1"/>
                </a:solidFill>
              </a:rPr>
              <a:t> : </a:t>
            </a:r>
            <a:r>
              <a:rPr lang="en-US" b="1" dirty="0" smtClean="0">
                <a:solidFill>
                  <a:srgbClr val="FF6600"/>
                </a:solidFill>
              </a:rPr>
              <a:t>TIAR </a:t>
            </a:r>
            <a:r>
              <a:rPr lang="en-US" b="1" dirty="0" smtClean="0">
                <a:solidFill>
                  <a:schemeClr val="bg1"/>
                </a:solidFill>
              </a:rPr>
              <a:t>)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Uterine  </a:t>
            </a:r>
            <a:r>
              <a:rPr lang="en-US" b="1" dirty="0" err="1" smtClean="0">
                <a:solidFill>
                  <a:schemeClr val="bg1"/>
                </a:solidFill>
              </a:rPr>
              <a:t>peristalasis</a:t>
            </a:r>
            <a:r>
              <a:rPr lang="en-US" b="1" dirty="0" smtClean="0">
                <a:solidFill>
                  <a:schemeClr val="bg1"/>
                </a:solidFill>
              </a:rPr>
              <a:t>  and  </a:t>
            </a:r>
            <a:r>
              <a:rPr lang="en-US" b="1" dirty="0" err="1" smtClean="0">
                <a:solidFill>
                  <a:schemeClr val="bg1"/>
                </a:solidFill>
              </a:rPr>
              <a:t>hyperperistalsis</a:t>
            </a:r>
            <a:r>
              <a:rPr lang="en-US" b="1" dirty="0" smtClean="0">
                <a:solidFill>
                  <a:schemeClr val="bg1"/>
                </a:solidFill>
              </a:rPr>
              <a:t>  is the main cause of the TIAR  ,which cause the infertility and the dysmenorrhea. 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 resulted from a </a:t>
            </a:r>
            <a:r>
              <a:rPr lang="en-US" b="1" dirty="0" smtClean="0">
                <a:solidFill>
                  <a:srgbClr val="FFFF00"/>
                </a:solidFill>
              </a:rPr>
              <a:t>focal infiltration and expansion of </a:t>
            </a:r>
            <a:r>
              <a:rPr lang="en-US" b="1" dirty="0" err="1" smtClean="0">
                <a:solidFill>
                  <a:srgbClr val="FFFF00"/>
                </a:solidFill>
              </a:rPr>
              <a:t>Mullarian</a:t>
            </a:r>
            <a:r>
              <a:rPr lang="en-US" b="1" dirty="0" smtClean="0">
                <a:solidFill>
                  <a:srgbClr val="FFFF00"/>
                </a:solidFill>
              </a:rPr>
              <a:t> tissue in to the myometrium with endometrial glands and </a:t>
            </a:r>
            <a:r>
              <a:rPr lang="en-US" b="1" dirty="0" err="1" smtClean="0">
                <a:solidFill>
                  <a:srgbClr val="FFFF00"/>
                </a:solidFill>
              </a:rPr>
              <a:t>stroma</a:t>
            </a:r>
            <a:r>
              <a:rPr lang="en-US" b="1" dirty="0">
                <a:solidFill>
                  <a:srgbClr val="FFFF00"/>
                </a:solidFill>
              </a:rPr>
              <a:t>.</a:t>
            </a:r>
            <a:endParaRPr lang="en-US" b="1" dirty="0" smtClean="0">
              <a:solidFill>
                <a:srgbClr val="FFFF00"/>
              </a:solidFill>
            </a:endParaRPr>
          </a:p>
          <a:p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723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129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221" r="-71221"/>
          <a:stretch>
            <a:fillRect/>
          </a:stretch>
        </p:blipFill>
        <p:spPr>
          <a:xfrm>
            <a:off x="-1337651" y="1600200"/>
            <a:ext cx="11606496" cy="5257800"/>
          </a:xfrm>
        </p:spPr>
      </p:pic>
    </p:spTree>
    <p:extLst>
      <p:ext uri="{BB962C8B-B14F-4D97-AF65-F5344CB8AC3E}">
        <p14:creationId xmlns:p14="http://schemas.microsoft.com/office/powerpoint/2010/main" val="2683368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132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45592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Diffuse </a:t>
            </a:r>
            <a:r>
              <a:rPr lang="en-US" sz="6000" b="1" dirty="0" err="1" smtClean="0">
                <a:solidFill>
                  <a:srgbClr val="FFFF00"/>
                </a:solidFill>
              </a:rPr>
              <a:t>Adenomyosis</a:t>
            </a:r>
            <a:endParaRPr lang="en-US" sz="6000" b="1" dirty="0">
              <a:solidFill>
                <a:srgbClr val="FFFF00"/>
              </a:solidFill>
            </a:endParaRPr>
          </a:p>
        </p:txBody>
      </p:sp>
      <p:pic>
        <p:nvPicPr>
          <p:cNvPr id="4" name="adeno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1588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889511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9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7399" r="-17399"/>
          <a:stretch>
            <a:fillRect/>
          </a:stretch>
        </p:blipFill>
        <p:spPr>
          <a:xfrm>
            <a:off x="-1672754" y="0"/>
            <a:ext cx="12561144" cy="6858000"/>
          </a:xfrm>
        </p:spPr>
      </p:pic>
    </p:spTree>
    <p:extLst>
      <p:ext uri="{BB962C8B-B14F-4D97-AF65-F5344CB8AC3E}">
        <p14:creationId xmlns:p14="http://schemas.microsoft.com/office/powerpoint/2010/main" val="2156999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853" r="-18853"/>
          <a:stretch>
            <a:fillRect/>
          </a:stretch>
        </p:blipFill>
        <p:spPr>
          <a:xfrm>
            <a:off x="-1750195" y="0"/>
            <a:ext cx="12685048" cy="7001278"/>
          </a:xfrm>
        </p:spPr>
      </p:pic>
    </p:spTree>
    <p:extLst>
      <p:ext uri="{BB962C8B-B14F-4D97-AF65-F5344CB8AC3E}">
        <p14:creationId xmlns:p14="http://schemas.microsoft.com/office/powerpoint/2010/main" val="2342859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Prevalence of </a:t>
            </a:r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r>
              <a:rPr lang="en-US" b="1" dirty="0" smtClean="0">
                <a:solidFill>
                  <a:srgbClr val="FFFF00"/>
                </a:solidFill>
              </a:rPr>
              <a:t> in women undergoing DIE Surgery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 was was diagnosed by TVS </a:t>
            </a:r>
            <a:r>
              <a:rPr lang="en-US" b="1" dirty="0" smtClean="0">
                <a:solidFill>
                  <a:srgbClr val="FFFF00"/>
                </a:solidFill>
              </a:rPr>
              <a:t>368/500 </a:t>
            </a:r>
            <a:r>
              <a:rPr lang="en-US" b="1" dirty="0" smtClean="0">
                <a:solidFill>
                  <a:srgbClr val="FF6600"/>
                </a:solidFill>
              </a:rPr>
              <a:t>(73.6%)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of patient operated for </a:t>
            </a:r>
            <a:r>
              <a:rPr lang="en-US" b="1" dirty="0" smtClean="0">
                <a:solidFill>
                  <a:srgbClr val="FFFF00"/>
                </a:solidFill>
              </a:rPr>
              <a:t>DIE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Prevelance</a:t>
            </a:r>
            <a:r>
              <a:rPr lang="en-US" b="1" dirty="0" smtClean="0">
                <a:solidFill>
                  <a:schemeClr val="bg1"/>
                </a:solidFill>
              </a:rPr>
              <a:t> of </a:t>
            </a:r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 in patient with </a:t>
            </a:r>
            <a:r>
              <a:rPr lang="en-US" b="1" dirty="0" smtClean="0">
                <a:solidFill>
                  <a:srgbClr val="FFFF00"/>
                </a:solidFill>
              </a:rPr>
              <a:t>Endometriosis</a:t>
            </a:r>
            <a:r>
              <a:rPr lang="en-US" b="1" dirty="0" smtClean="0">
                <a:solidFill>
                  <a:schemeClr val="bg1"/>
                </a:solidFill>
              </a:rPr>
              <a:t> was </a:t>
            </a:r>
            <a:r>
              <a:rPr lang="en-US" b="1" dirty="0" smtClean="0">
                <a:solidFill>
                  <a:srgbClr val="FF6600"/>
                </a:solidFill>
              </a:rPr>
              <a:t>21.8%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endParaRPr lang="en-US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                                    </a:t>
            </a:r>
            <a:r>
              <a:rPr lang="en-US" b="1" dirty="0" err="1" smtClean="0">
                <a:solidFill>
                  <a:schemeClr val="bg1"/>
                </a:solidFill>
              </a:rPr>
              <a:t>Chapron</a:t>
            </a:r>
            <a:r>
              <a:rPr lang="en-US" b="1" dirty="0" smtClean="0">
                <a:solidFill>
                  <a:schemeClr val="bg1"/>
                </a:solidFill>
              </a:rPr>
              <a:t> et al 2014 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467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4000" b="1" dirty="0" smtClean="0">
                <a:solidFill>
                  <a:srgbClr val="FFFF00"/>
                </a:solidFill>
                <a:cs typeface="+mj-cs"/>
              </a:rPr>
              <a:t>DIE has </a:t>
            </a:r>
            <a:r>
              <a:rPr lang="tr-TR" sz="4000" b="1" dirty="0" err="1" smtClean="0">
                <a:solidFill>
                  <a:srgbClr val="FFFF00"/>
                </a:solidFill>
                <a:cs typeface="+mj-cs"/>
              </a:rPr>
              <a:t>two</a:t>
            </a:r>
            <a:r>
              <a:rPr lang="tr-TR" sz="4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4000" b="1" dirty="0" err="1" smtClean="0">
                <a:solidFill>
                  <a:srgbClr val="FFFF00"/>
                </a:solidFill>
                <a:cs typeface="+mj-cs"/>
              </a:rPr>
              <a:t>major</a:t>
            </a:r>
            <a:r>
              <a:rPr lang="tr-TR" sz="4000" b="1" dirty="0" smtClean="0">
                <a:solidFill>
                  <a:srgbClr val="FFFF00"/>
                </a:solidFill>
                <a:cs typeface="+mj-cs"/>
              </a:rPr>
              <a:t> </a:t>
            </a:r>
            <a:r>
              <a:rPr lang="tr-TR" sz="4000" b="1" dirty="0" err="1" smtClean="0">
                <a:solidFill>
                  <a:srgbClr val="FFFF00"/>
                </a:solidFill>
                <a:cs typeface="+mj-cs"/>
              </a:rPr>
              <a:t>specificities</a:t>
            </a:r>
            <a:endParaRPr lang="tr-TR" sz="4000" b="1" dirty="0" smtClean="0">
              <a:solidFill>
                <a:srgbClr val="FFFF00"/>
              </a:solidFill>
              <a:cs typeface="+mj-cs"/>
            </a:endParaRPr>
          </a:p>
        </p:txBody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604" y="1600603"/>
            <a:ext cx="8228794" cy="5257397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tr-TR" b="1" dirty="0" smtClean="0">
                <a:solidFill>
                  <a:srgbClr val="FFFFFF"/>
                </a:solidFill>
              </a:rPr>
              <a:t>DIE is a </a:t>
            </a:r>
            <a:r>
              <a:rPr lang="tr-TR" b="1" u="sng" dirty="0" err="1" smtClean="0">
                <a:solidFill>
                  <a:srgbClr val="FFFFFF"/>
                </a:solidFill>
              </a:rPr>
              <a:t>multifocal</a:t>
            </a:r>
            <a:r>
              <a:rPr lang="tr-TR" b="1" u="sng" dirty="0" smtClean="0">
                <a:solidFill>
                  <a:srgbClr val="FFFFFF"/>
                </a:solidFill>
              </a:rPr>
              <a:t> </a:t>
            </a:r>
            <a:r>
              <a:rPr lang="tr-TR" b="1" u="sng" dirty="0" err="1" smtClean="0">
                <a:solidFill>
                  <a:srgbClr val="FFFFFF"/>
                </a:solidFill>
              </a:rPr>
              <a:t>pathology</a:t>
            </a:r>
            <a:r>
              <a:rPr lang="tr-TR" b="1" dirty="0" smtClean="0">
                <a:solidFill>
                  <a:srgbClr val="FFFFFF"/>
                </a:solidFill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r-TR" b="1" dirty="0" smtClean="0">
                <a:solidFill>
                  <a:srgbClr val="FFFFFF"/>
                </a:solidFill>
              </a:rPr>
              <a:t>         </a:t>
            </a:r>
            <a:r>
              <a:rPr lang="tr-TR" b="1" dirty="0" err="1" smtClean="0">
                <a:solidFill>
                  <a:srgbClr val="FFFFFF"/>
                </a:solidFill>
              </a:rPr>
              <a:t>USL,vagina,bladder,intestine,ureter</a:t>
            </a:r>
            <a:endParaRPr lang="tr-TR" b="1" dirty="0" smtClean="0">
              <a:solidFill>
                <a:srgbClr val="FFFFFF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tr-TR" b="1" dirty="0" smtClean="0">
                <a:solidFill>
                  <a:srgbClr val="FFFFFF"/>
                </a:solidFill>
              </a:rPr>
              <a:t>DIE is </a:t>
            </a:r>
            <a:r>
              <a:rPr lang="tr-TR" b="1" u="sng" dirty="0" err="1" smtClean="0">
                <a:solidFill>
                  <a:srgbClr val="FFFFFF"/>
                </a:solidFill>
              </a:rPr>
              <a:t>very</a:t>
            </a:r>
            <a:r>
              <a:rPr lang="tr-TR" b="1" u="sng" dirty="0" smtClean="0">
                <a:solidFill>
                  <a:srgbClr val="FFFFFF"/>
                </a:solidFill>
              </a:rPr>
              <a:t> </a:t>
            </a:r>
            <a:r>
              <a:rPr lang="tr-TR" b="1" u="sng" dirty="0" err="1" smtClean="0">
                <a:solidFill>
                  <a:srgbClr val="FFFFFF"/>
                </a:solidFill>
              </a:rPr>
              <a:t>often</a:t>
            </a:r>
            <a:r>
              <a:rPr lang="tr-TR" b="1" u="sng" dirty="0" smtClean="0">
                <a:solidFill>
                  <a:srgbClr val="FFFFFF"/>
                </a:solidFill>
              </a:rPr>
              <a:t> </a:t>
            </a:r>
            <a:r>
              <a:rPr lang="tr-TR" b="1" u="sng" dirty="0" err="1" smtClean="0">
                <a:solidFill>
                  <a:srgbClr val="FFFFFF"/>
                </a:solidFill>
              </a:rPr>
              <a:t>associated</a:t>
            </a:r>
            <a:r>
              <a:rPr lang="tr-TR" b="1" u="sng" dirty="0" smtClean="0">
                <a:solidFill>
                  <a:srgbClr val="FFFFFF"/>
                </a:solidFill>
              </a:rPr>
              <a:t> </a:t>
            </a:r>
            <a:r>
              <a:rPr lang="tr-TR" b="1" u="sng" dirty="0" err="1" smtClean="0">
                <a:solidFill>
                  <a:srgbClr val="FFFFFF"/>
                </a:solidFill>
              </a:rPr>
              <a:t>with</a:t>
            </a:r>
            <a:r>
              <a:rPr lang="tr-TR" b="1" u="sng" dirty="0" smtClean="0">
                <a:solidFill>
                  <a:srgbClr val="FFFFFF"/>
                </a:solidFill>
              </a:rPr>
              <a:t> </a:t>
            </a:r>
            <a:r>
              <a:rPr lang="tr-TR" b="1" u="sng" dirty="0" err="1" smtClean="0">
                <a:solidFill>
                  <a:srgbClr val="FFFFFF"/>
                </a:solidFill>
              </a:rPr>
              <a:t>other</a:t>
            </a:r>
            <a:r>
              <a:rPr lang="tr-TR" b="1" dirty="0" smtClean="0">
                <a:solidFill>
                  <a:srgbClr val="FFFFFF"/>
                </a:solidFill>
              </a:rPr>
              <a:t> </a:t>
            </a:r>
            <a:r>
              <a:rPr lang="tr-TR" b="1" u="sng" dirty="0" err="1" smtClean="0">
                <a:solidFill>
                  <a:srgbClr val="FFFFFF"/>
                </a:solidFill>
              </a:rPr>
              <a:t>endometriotic</a:t>
            </a:r>
            <a:r>
              <a:rPr lang="tr-TR" b="1" dirty="0" smtClean="0">
                <a:solidFill>
                  <a:srgbClr val="FFFFFF"/>
                </a:solidFill>
              </a:rPr>
              <a:t> </a:t>
            </a:r>
            <a:r>
              <a:rPr lang="tr-TR" b="1" dirty="0" err="1" smtClean="0">
                <a:solidFill>
                  <a:srgbClr val="FFFFFF"/>
                </a:solidFill>
              </a:rPr>
              <a:t>lesions</a:t>
            </a:r>
            <a:r>
              <a:rPr lang="tr-TR" b="1" dirty="0" smtClean="0">
                <a:solidFill>
                  <a:srgbClr val="FFFFFF"/>
                </a:solidFill>
              </a:rPr>
              <a:t>  :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r-TR" b="1" dirty="0" smtClean="0">
                <a:solidFill>
                  <a:srgbClr val="FFFFFF"/>
                </a:solidFill>
              </a:rPr>
              <a:t>         </a:t>
            </a:r>
            <a:r>
              <a:rPr lang="tr-TR" b="1" dirty="0" err="1" smtClean="0">
                <a:solidFill>
                  <a:srgbClr val="FFFFFF"/>
                </a:solidFill>
              </a:rPr>
              <a:t>Unique</a:t>
            </a:r>
            <a:r>
              <a:rPr lang="tr-TR" b="1" dirty="0" smtClean="0">
                <a:solidFill>
                  <a:srgbClr val="FFFFFF"/>
                </a:solidFill>
              </a:rPr>
              <a:t> </a:t>
            </a:r>
            <a:r>
              <a:rPr lang="tr-TR" b="1" dirty="0" err="1" smtClean="0">
                <a:solidFill>
                  <a:srgbClr val="FFFFFF"/>
                </a:solidFill>
              </a:rPr>
              <a:t>lesion</a:t>
            </a:r>
            <a:r>
              <a:rPr lang="tr-TR" b="1" dirty="0" smtClean="0">
                <a:solidFill>
                  <a:srgbClr val="FFFFFF"/>
                </a:solidFill>
              </a:rPr>
              <a:t>            10   %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r-TR" b="1" dirty="0" smtClean="0">
                <a:solidFill>
                  <a:srgbClr val="FFFFFF"/>
                </a:solidFill>
              </a:rPr>
              <a:t>         </a:t>
            </a:r>
            <a:r>
              <a:rPr lang="tr-TR" b="1" dirty="0" err="1" smtClean="0">
                <a:solidFill>
                  <a:srgbClr val="FFFFFF"/>
                </a:solidFill>
              </a:rPr>
              <a:t>Superficial</a:t>
            </a:r>
            <a:r>
              <a:rPr lang="tr-TR" b="1" dirty="0" smtClean="0">
                <a:solidFill>
                  <a:srgbClr val="FFFFFF"/>
                </a:solidFill>
              </a:rPr>
              <a:t> </a:t>
            </a:r>
            <a:r>
              <a:rPr lang="tr-TR" b="1" dirty="0" err="1" smtClean="0">
                <a:solidFill>
                  <a:srgbClr val="FFFFFF"/>
                </a:solidFill>
              </a:rPr>
              <a:t>lesions</a:t>
            </a:r>
            <a:r>
              <a:rPr lang="tr-TR" b="1" dirty="0" smtClean="0">
                <a:solidFill>
                  <a:srgbClr val="FFFFFF"/>
                </a:solidFill>
              </a:rPr>
              <a:t>    61.3%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r-TR" b="1" dirty="0" smtClean="0">
                <a:solidFill>
                  <a:srgbClr val="FFFFFF"/>
                </a:solidFill>
              </a:rPr>
              <a:t>         </a:t>
            </a:r>
            <a:r>
              <a:rPr lang="tr-TR" b="1" dirty="0" err="1" smtClean="0">
                <a:solidFill>
                  <a:srgbClr val="FFFF00"/>
                </a:solidFill>
              </a:rPr>
              <a:t>Endometriomas</a:t>
            </a:r>
            <a:r>
              <a:rPr lang="tr-TR" b="1" dirty="0" smtClean="0">
                <a:solidFill>
                  <a:srgbClr val="FFFF00"/>
                </a:solidFill>
              </a:rPr>
              <a:t>        50.5%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r-TR" b="1" dirty="0" smtClean="0">
                <a:solidFill>
                  <a:srgbClr val="FFFFFF"/>
                </a:solidFill>
              </a:rPr>
              <a:t>         </a:t>
            </a:r>
            <a:r>
              <a:rPr lang="tr-TR" b="1" dirty="0" err="1" smtClean="0">
                <a:solidFill>
                  <a:srgbClr val="FFFFFF"/>
                </a:solidFill>
              </a:rPr>
              <a:t>Adhesions</a:t>
            </a:r>
            <a:r>
              <a:rPr lang="tr-TR" b="1" dirty="0" smtClean="0">
                <a:solidFill>
                  <a:srgbClr val="FFFFFF"/>
                </a:solidFill>
              </a:rPr>
              <a:t>                  74.2%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r-TR" b="1" dirty="0" smtClean="0">
                <a:solidFill>
                  <a:srgbClr val="FFFFFF"/>
                </a:solidFill>
              </a:rPr>
              <a:t>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tr-TR" b="1" dirty="0" smtClean="0">
                <a:solidFill>
                  <a:srgbClr val="FFFFFF"/>
                </a:solidFill>
              </a:rPr>
              <a:t>                                      </a:t>
            </a:r>
            <a:r>
              <a:rPr lang="tr-TR" sz="2400" b="1" dirty="0" err="1" smtClean="0">
                <a:solidFill>
                  <a:srgbClr val="FFFFFF"/>
                </a:solidFill>
              </a:rPr>
              <a:t>Somigliana</a:t>
            </a:r>
            <a:r>
              <a:rPr lang="tr-TR" sz="2400" b="1" dirty="0" smtClean="0">
                <a:solidFill>
                  <a:srgbClr val="FFFFFF"/>
                </a:solidFill>
              </a:rPr>
              <a:t> </a:t>
            </a:r>
            <a:r>
              <a:rPr lang="tr-TR" sz="2400" b="1" dirty="0">
                <a:solidFill>
                  <a:srgbClr val="FFFFFF"/>
                </a:solidFill>
              </a:rPr>
              <a:t>et al Hum </a:t>
            </a:r>
            <a:r>
              <a:rPr lang="tr-TR" sz="2400" b="1" dirty="0" err="1">
                <a:solidFill>
                  <a:srgbClr val="FFFFFF"/>
                </a:solidFill>
              </a:rPr>
              <a:t>Reprod</a:t>
            </a:r>
            <a:r>
              <a:rPr lang="tr-TR" sz="2400" b="1" dirty="0">
                <a:solidFill>
                  <a:srgbClr val="FFFFFF"/>
                </a:solidFill>
              </a:rPr>
              <a:t> 2004</a:t>
            </a:r>
          </a:p>
        </p:txBody>
      </p:sp>
    </p:spTree>
    <p:extLst>
      <p:ext uri="{BB962C8B-B14F-4D97-AF65-F5344CB8AC3E}">
        <p14:creationId xmlns:p14="http://schemas.microsoft.com/office/powerpoint/2010/main" val="410125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Treatment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818623" cy="4525963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</a:rPr>
              <a:t>GnRA</a:t>
            </a:r>
            <a:r>
              <a:rPr lang="en-US" b="1" dirty="0" smtClean="0">
                <a:solidFill>
                  <a:schemeClr val="bg1"/>
                </a:solidFill>
              </a:rPr>
              <a:t> Analogues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Lng</a:t>
            </a:r>
            <a:r>
              <a:rPr lang="en-US" b="1" dirty="0" smtClean="0">
                <a:solidFill>
                  <a:schemeClr val="bg1"/>
                </a:solidFill>
              </a:rPr>
              <a:t> releasing IUD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Uterin</a:t>
            </a:r>
            <a:r>
              <a:rPr lang="en-US" b="1" dirty="0" smtClean="0">
                <a:solidFill>
                  <a:schemeClr val="bg1"/>
                </a:solidFill>
              </a:rPr>
              <a:t> artery </a:t>
            </a:r>
            <a:r>
              <a:rPr lang="en-US" b="1" dirty="0" err="1" smtClean="0">
                <a:solidFill>
                  <a:schemeClr val="bg1"/>
                </a:solidFill>
              </a:rPr>
              <a:t>embolisation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Focused US guided  </a:t>
            </a:r>
            <a:r>
              <a:rPr lang="en-US" b="1" dirty="0" err="1" smtClean="0">
                <a:solidFill>
                  <a:schemeClr val="bg1"/>
                </a:solidFill>
              </a:rPr>
              <a:t>radiofrequence</a:t>
            </a:r>
            <a:r>
              <a:rPr lang="en-US" b="1" dirty="0" smtClean="0">
                <a:solidFill>
                  <a:schemeClr val="bg1"/>
                </a:solidFill>
              </a:rPr>
              <a:t>  ablation for local lesions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Conservative </a:t>
            </a:r>
            <a:r>
              <a:rPr lang="en-US" b="1" dirty="0">
                <a:solidFill>
                  <a:schemeClr val="bg1"/>
                </a:solidFill>
              </a:rPr>
              <a:t>S</a:t>
            </a:r>
            <a:r>
              <a:rPr lang="en-US" b="1" dirty="0" smtClean="0">
                <a:solidFill>
                  <a:schemeClr val="bg1"/>
                </a:solidFill>
              </a:rPr>
              <a:t>urgery  (  </a:t>
            </a:r>
            <a:r>
              <a:rPr lang="en-US" b="1" dirty="0" err="1" smtClean="0">
                <a:solidFill>
                  <a:schemeClr val="bg1"/>
                </a:solidFill>
              </a:rPr>
              <a:t>Hysteroscopic</a:t>
            </a:r>
            <a:r>
              <a:rPr lang="en-US" b="1" dirty="0" smtClean="0">
                <a:solidFill>
                  <a:schemeClr val="bg1"/>
                </a:solidFill>
              </a:rPr>
              <a:t> or Laparoscopic)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Radical surgery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992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17492" y="2052554"/>
            <a:ext cx="9144000" cy="54403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b="1" dirty="0" smtClean="0">
                <a:solidFill>
                  <a:srgbClr val="FFFF00"/>
                </a:solidFill>
              </a:rPr>
              <a:t>   Conservative        Surgery</a:t>
            </a:r>
          </a:p>
          <a:p>
            <a:pPr marL="0" indent="0" algn="ctr">
              <a:buNone/>
            </a:pPr>
            <a:r>
              <a:rPr lang="en-US" sz="4800" b="1" dirty="0" smtClean="0">
                <a:solidFill>
                  <a:srgbClr val="FFFF00"/>
                </a:solidFill>
              </a:rPr>
              <a:t>(Nishida Technique)</a:t>
            </a:r>
            <a:endParaRPr lang="en-US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373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2963170" y="-2317913"/>
            <a:ext cx="15178687" cy="11710501"/>
          </a:xfrm>
        </p:spPr>
      </p:pic>
    </p:spTree>
    <p:extLst>
      <p:ext uri="{BB962C8B-B14F-4D97-AF65-F5344CB8AC3E}">
        <p14:creationId xmlns:p14="http://schemas.microsoft.com/office/powerpoint/2010/main" val="3427719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Mechanism of Uterine auto-traumatization by by uterine peristalsis  and </a:t>
            </a:r>
            <a:r>
              <a:rPr lang="en-US" sz="2400" b="1" dirty="0" err="1" smtClean="0">
                <a:solidFill>
                  <a:srgbClr val="FFFF00"/>
                </a:solidFill>
              </a:rPr>
              <a:t>hyperperistalsis</a:t>
            </a:r>
            <a:r>
              <a:rPr lang="en-US" sz="2400" b="1" dirty="0" smtClean="0">
                <a:solidFill>
                  <a:srgbClr val="FFFF00"/>
                </a:solidFill>
              </a:rPr>
              <a:t>  at the </a:t>
            </a:r>
            <a:r>
              <a:rPr lang="en-US" sz="2400" b="1" dirty="0" err="1" smtClean="0">
                <a:solidFill>
                  <a:srgbClr val="FFFF00"/>
                </a:solidFill>
              </a:rPr>
              <a:t>fundo-cornual</a:t>
            </a:r>
            <a:r>
              <a:rPr lang="en-US" sz="2400" b="1" dirty="0" smtClean="0">
                <a:solidFill>
                  <a:srgbClr val="FFFF00"/>
                </a:solidFill>
              </a:rPr>
              <a:t> part: </a:t>
            </a:r>
            <a:r>
              <a:rPr lang="en-US" sz="2400" b="1" dirty="0" smtClean="0">
                <a:solidFill>
                  <a:srgbClr val="4B9320"/>
                </a:solidFill>
              </a:rPr>
              <a:t>Green arrows </a:t>
            </a:r>
            <a:r>
              <a:rPr lang="en-US" sz="2400" b="1" dirty="0" smtClean="0">
                <a:solidFill>
                  <a:srgbClr val="FFFF00"/>
                </a:solidFill>
              </a:rPr>
              <a:t>: direction of sperm transport, </a:t>
            </a:r>
            <a:r>
              <a:rPr lang="en-US" sz="2400" b="1" dirty="0" smtClean="0">
                <a:solidFill>
                  <a:srgbClr val="FF6600"/>
                </a:solidFill>
              </a:rPr>
              <a:t>Red arrows </a:t>
            </a:r>
            <a:r>
              <a:rPr lang="en-US" sz="2400" b="1" dirty="0" smtClean="0">
                <a:solidFill>
                  <a:srgbClr val="FFFF00"/>
                </a:solidFill>
              </a:rPr>
              <a:t>: distraction of basal stromal cells and </a:t>
            </a:r>
            <a:r>
              <a:rPr lang="en-US" sz="2400" b="1" dirty="0" err="1" smtClean="0">
                <a:solidFill>
                  <a:srgbClr val="FFFF00"/>
                </a:solidFill>
              </a:rPr>
              <a:t>archimyometrial</a:t>
            </a:r>
            <a:endParaRPr lang="en-US" sz="2400" b="1" dirty="0">
              <a:solidFill>
                <a:srgbClr val="FFFF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8420" r="-84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2162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3527583" y="-2579937"/>
            <a:ext cx="16287356" cy="10521310"/>
          </a:xfrm>
        </p:spPr>
      </p:pic>
    </p:spTree>
    <p:extLst>
      <p:ext uri="{BB962C8B-B14F-4D97-AF65-F5344CB8AC3E}">
        <p14:creationId xmlns:p14="http://schemas.microsoft.com/office/powerpoint/2010/main" val="828436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2983327" y="-2539627"/>
            <a:ext cx="15077900" cy="10420531"/>
          </a:xfrm>
        </p:spPr>
      </p:pic>
    </p:spTree>
    <p:extLst>
      <p:ext uri="{BB962C8B-B14F-4D97-AF65-F5344CB8AC3E}">
        <p14:creationId xmlns:p14="http://schemas.microsoft.com/office/powerpoint/2010/main" val="836941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912" y="16002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b="1" dirty="0" smtClean="0">
                <a:solidFill>
                  <a:srgbClr val="FFFF00"/>
                </a:solidFill>
              </a:rPr>
              <a:t>Triple flap (</a:t>
            </a:r>
            <a:r>
              <a:rPr lang="en-US" sz="9600" b="1" dirty="0" err="1" smtClean="0">
                <a:solidFill>
                  <a:srgbClr val="FFFF00"/>
                </a:solidFill>
              </a:rPr>
              <a:t>Osada</a:t>
            </a:r>
            <a:r>
              <a:rPr lang="en-US" sz="9600" b="1" dirty="0" smtClean="0">
                <a:solidFill>
                  <a:srgbClr val="FFFF00"/>
                </a:solidFill>
              </a:rPr>
              <a:t>) Technique</a:t>
            </a:r>
          </a:p>
        </p:txBody>
      </p:sp>
    </p:spTree>
    <p:extLst>
      <p:ext uri="{BB962C8B-B14F-4D97-AF65-F5344CB8AC3E}">
        <p14:creationId xmlns:p14="http://schemas.microsoft.com/office/powerpoint/2010/main" val="2268489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2187327" y="-2726392"/>
            <a:ext cx="13600240" cy="10823684"/>
          </a:xfrm>
        </p:spPr>
      </p:pic>
    </p:spTree>
    <p:extLst>
      <p:ext uri="{BB962C8B-B14F-4D97-AF65-F5344CB8AC3E}">
        <p14:creationId xmlns:p14="http://schemas.microsoft.com/office/powerpoint/2010/main" val="467280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6750490" y="-3810953"/>
            <a:ext cx="22575489" cy="12793112"/>
          </a:xfrm>
        </p:spPr>
      </p:pic>
    </p:spTree>
    <p:extLst>
      <p:ext uri="{BB962C8B-B14F-4D97-AF65-F5344CB8AC3E}">
        <p14:creationId xmlns:p14="http://schemas.microsoft.com/office/powerpoint/2010/main" val="1098115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Conclusion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736" y="1600200"/>
            <a:ext cx="9019264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The interrelation between </a:t>
            </a:r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 and endometriosis are not fully understood, but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There is a big association between </a:t>
            </a:r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,  DIE (73%) and endometriosis(22</a:t>
            </a:r>
            <a:r>
              <a:rPr lang="en-US" b="1" dirty="0">
                <a:solidFill>
                  <a:schemeClr val="bg1"/>
                </a:solidFill>
              </a:rPr>
              <a:t>%</a:t>
            </a:r>
            <a:r>
              <a:rPr lang="en-US" b="1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There is a big association between DIE and </a:t>
            </a:r>
            <a:r>
              <a:rPr lang="en-US" b="1" dirty="0" err="1" smtClean="0">
                <a:solidFill>
                  <a:schemeClr val="bg1"/>
                </a:solidFill>
              </a:rPr>
              <a:t>endometriomas</a:t>
            </a:r>
            <a:r>
              <a:rPr lang="en-US" b="1" smtClean="0">
                <a:solidFill>
                  <a:schemeClr val="bg1"/>
                </a:solidFill>
              </a:rPr>
              <a:t>  </a:t>
            </a:r>
            <a:r>
              <a:rPr lang="en-US" b="1" dirty="0" smtClean="0">
                <a:solidFill>
                  <a:schemeClr val="bg1"/>
                </a:solidFill>
              </a:rPr>
              <a:t>(30-50%)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Especially posterior focal </a:t>
            </a:r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 seems to be a marker for severity of DIE</a:t>
            </a:r>
          </a:p>
          <a:p>
            <a:endParaRPr lang="en-US" b="1" dirty="0" smtClean="0">
              <a:solidFill>
                <a:schemeClr val="bg1"/>
              </a:solidFill>
            </a:endParaRPr>
          </a:p>
          <a:p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489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Take home </a:t>
            </a:r>
            <a:r>
              <a:rPr lang="en-US" b="1" dirty="0" err="1" smtClean="0">
                <a:solidFill>
                  <a:srgbClr val="FFFF00"/>
                </a:solidFill>
              </a:rPr>
              <a:t>mesage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132" y="1600200"/>
            <a:ext cx="8822238" cy="452596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There is a big association between  </a:t>
            </a:r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 and 3 types of endometriosis 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Signification of </a:t>
            </a:r>
            <a:r>
              <a:rPr lang="en-US" b="1" dirty="0" smtClean="0">
                <a:solidFill>
                  <a:srgbClr val="FF6600"/>
                </a:solidFill>
              </a:rPr>
              <a:t>diffuse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 ?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Focal </a:t>
            </a:r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 :   - Marker DIE severity  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Adenomyosis</a:t>
            </a:r>
            <a:r>
              <a:rPr lang="en-US" b="1" dirty="0" smtClean="0">
                <a:solidFill>
                  <a:schemeClr val="bg1"/>
                </a:solidFill>
              </a:rPr>
              <a:t> pathogenesis : </a:t>
            </a:r>
            <a:r>
              <a:rPr lang="en-US" b="1" dirty="0" smtClean="0">
                <a:solidFill>
                  <a:srgbClr val="FF6600"/>
                </a:solidFill>
              </a:rPr>
              <a:t>2 different types ?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                               - </a:t>
            </a:r>
            <a:r>
              <a:rPr lang="en-US" b="1" dirty="0" smtClean="0">
                <a:solidFill>
                  <a:srgbClr val="FFFF00"/>
                </a:solidFill>
              </a:rPr>
              <a:t>Diffuse</a:t>
            </a:r>
            <a:r>
              <a:rPr lang="en-US" b="1" dirty="0" smtClean="0">
                <a:solidFill>
                  <a:schemeClr val="bg1"/>
                </a:solidFill>
              </a:rPr>
              <a:t> :  </a:t>
            </a:r>
            <a:r>
              <a:rPr lang="en-US" b="1" dirty="0" err="1" smtClean="0">
                <a:solidFill>
                  <a:schemeClr val="bg1"/>
                </a:solidFill>
              </a:rPr>
              <a:t>Jonctional</a:t>
            </a:r>
            <a:r>
              <a:rPr lang="en-US" b="1" dirty="0" smtClean="0">
                <a:solidFill>
                  <a:schemeClr val="bg1"/>
                </a:solidFill>
              </a:rPr>
              <a:t> zone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                                      - </a:t>
            </a:r>
            <a:r>
              <a:rPr lang="en-US" b="1" dirty="0" smtClean="0">
                <a:solidFill>
                  <a:srgbClr val="FFFF00"/>
                </a:solidFill>
              </a:rPr>
              <a:t>Focal  </a:t>
            </a:r>
            <a:r>
              <a:rPr lang="en-US" b="1" dirty="0" smtClean="0">
                <a:solidFill>
                  <a:schemeClr val="bg1"/>
                </a:solidFill>
              </a:rPr>
              <a:t>  :  Implantation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002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Uterine auto-</a:t>
            </a:r>
            <a:r>
              <a:rPr lang="en-US" sz="2400" b="1" dirty="0" err="1" smtClean="0">
                <a:solidFill>
                  <a:srgbClr val="FFFF00"/>
                </a:solidFill>
              </a:rPr>
              <a:t>traumatisation</a:t>
            </a:r>
            <a:r>
              <a:rPr lang="en-US" sz="2400" b="1" dirty="0" smtClean="0">
                <a:solidFill>
                  <a:srgbClr val="FFFF00"/>
                </a:solidFill>
              </a:rPr>
              <a:t> by the mechanism of </a:t>
            </a:r>
            <a:r>
              <a:rPr lang="en-US" sz="2400" b="1" dirty="0" err="1" smtClean="0">
                <a:solidFill>
                  <a:srgbClr val="FFFF00"/>
                </a:solidFill>
              </a:rPr>
              <a:t>archimetral</a:t>
            </a:r>
            <a:r>
              <a:rPr lang="en-US" sz="2400" b="1" dirty="0" smtClean="0">
                <a:solidFill>
                  <a:srgbClr val="FFFF00"/>
                </a:solidFill>
              </a:rPr>
              <a:t> Compression due to </a:t>
            </a:r>
            <a:r>
              <a:rPr lang="en-US" sz="2400" b="1" dirty="0" err="1" smtClean="0">
                <a:solidFill>
                  <a:srgbClr val="FFFF00"/>
                </a:solidFill>
              </a:rPr>
              <a:t>neometral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cotraction</a:t>
            </a:r>
            <a:r>
              <a:rPr lang="en-US" sz="2400" b="1" dirty="0" smtClean="0">
                <a:solidFill>
                  <a:srgbClr val="FFFF00"/>
                </a:solidFill>
              </a:rPr>
              <a:t>:</a:t>
            </a:r>
            <a:br>
              <a:rPr lang="en-US" sz="2400" b="1" dirty="0" smtClean="0">
                <a:solidFill>
                  <a:srgbClr val="FFFF00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>N</a:t>
            </a:r>
            <a:r>
              <a:rPr lang="en-US" sz="2400" b="1" dirty="0" smtClean="0">
                <a:solidFill>
                  <a:srgbClr val="FFFF00"/>
                </a:solidFill>
              </a:rPr>
              <a:t>: </a:t>
            </a:r>
            <a:r>
              <a:rPr lang="en-US" sz="2400" b="1" dirty="0" err="1" smtClean="0">
                <a:solidFill>
                  <a:srgbClr val="FFFF00"/>
                </a:solidFill>
              </a:rPr>
              <a:t>Neometra</a:t>
            </a:r>
            <a:r>
              <a:rPr lang="en-US" sz="2400" b="1" dirty="0" smtClean="0">
                <a:solidFill>
                  <a:srgbClr val="FFFF00"/>
                </a:solidFill>
              </a:rPr>
              <a:t>,  </a:t>
            </a:r>
            <a:r>
              <a:rPr lang="en-US" sz="2400" b="1" dirty="0" smtClean="0">
                <a:solidFill>
                  <a:srgbClr val="FF0000"/>
                </a:solidFill>
              </a:rPr>
              <a:t>E</a:t>
            </a:r>
            <a:r>
              <a:rPr lang="en-US" sz="2400" b="1" dirty="0" smtClean="0">
                <a:solidFill>
                  <a:srgbClr val="FFFF00"/>
                </a:solidFill>
              </a:rPr>
              <a:t>: Endometrium,  </a:t>
            </a:r>
            <a:r>
              <a:rPr lang="en-US" sz="2400" b="1" dirty="0" smtClean="0">
                <a:solidFill>
                  <a:srgbClr val="FF0000"/>
                </a:solidFill>
              </a:rPr>
              <a:t>A</a:t>
            </a:r>
            <a:r>
              <a:rPr lang="en-US" sz="2400" b="1" dirty="0" smtClean="0">
                <a:solidFill>
                  <a:srgbClr val="FFFF00"/>
                </a:solidFill>
              </a:rPr>
              <a:t>: </a:t>
            </a:r>
            <a:r>
              <a:rPr lang="en-US" sz="2400" b="1" dirty="0" err="1" smtClean="0">
                <a:solidFill>
                  <a:srgbClr val="FFFF00"/>
                </a:solidFill>
              </a:rPr>
              <a:t>Archimyometrium</a:t>
            </a:r>
            <a:r>
              <a:rPr lang="en-US" sz="2400" b="1" dirty="0" smtClean="0">
                <a:solidFill>
                  <a:srgbClr val="FFFF00"/>
                </a:solidFill>
              </a:rPr>
              <a:t/>
            </a:r>
            <a:br>
              <a:rPr lang="en-US" sz="2400" b="1" dirty="0" smtClean="0">
                <a:solidFill>
                  <a:srgbClr val="FFFF00"/>
                </a:solidFill>
              </a:rPr>
            </a:br>
            <a:endParaRPr lang="en-US" sz="2400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43243" r="-43243"/>
          <a:stretch>
            <a:fillRect/>
          </a:stretch>
        </p:blipFill>
        <p:spPr>
          <a:xfrm>
            <a:off x="-2340328" y="1600200"/>
            <a:ext cx="13774508" cy="5257800"/>
          </a:xfrm>
        </p:spPr>
      </p:pic>
    </p:spTree>
    <p:extLst>
      <p:ext uri="{BB962C8B-B14F-4D97-AF65-F5344CB8AC3E}">
        <p14:creationId xmlns:p14="http://schemas.microsoft.com/office/powerpoint/2010/main" val="2532247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Tissue injury and repair concept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2809" r="-22809"/>
          <a:stretch>
            <a:fillRect/>
          </a:stretch>
        </p:blipFill>
        <p:spPr>
          <a:xfrm>
            <a:off x="-463625" y="1600200"/>
            <a:ext cx="10340858" cy="5111671"/>
          </a:xfrm>
        </p:spPr>
      </p:pic>
    </p:spTree>
    <p:extLst>
      <p:ext uri="{BB962C8B-B14F-4D97-AF65-F5344CB8AC3E}">
        <p14:creationId xmlns:p14="http://schemas.microsoft.com/office/powerpoint/2010/main" val="89832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Mechanisms of </a:t>
            </a:r>
            <a:r>
              <a:rPr lang="en-US" b="1" dirty="0" err="1" smtClean="0">
                <a:solidFill>
                  <a:srgbClr val="FFFF00"/>
                </a:solidFill>
              </a:rPr>
              <a:t>Adenomyosis</a:t>
            </a:r>
            <a:r>
              <a:rPr lang="en-US" b="1" dirty="0" smtClean="0">
                <a:solidFill>
                  <a:srgbClr val="FFFF00"/>
                </a:solidFill>
              </a:rPr>
              <a:t> Formation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96930"/>
            <a:ext cx="8934824" cy="5171421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Increased </a:t>
            </a:r>
            <a:r>
              <a:rPr lang="en-US" b="1" dirty="0" smtClean="0">
                <a:solidFill>
                  <a:srgbClr val="FFFF00"/>
                </a:solidFill>
              </a:rPr>
              <a:t>mechanical strain </a:t>
            </a:r>
            <a:r>
              <a:rPr lang="en-US" b="1" dirty="0" smtClean="0">
                <a:solidFill>
                  <a:schemeClr val="bg1"/>
                </a:solidFill>
              </a:rPr>
              <a:t>and </a:t>
            </a:r>
            <a:r>
              <a:rPr lang="en-US" b="1" dirty="0" smtClean="0">
                <a:solidFill>
                  <a:srgbClr val="FFFF00"/>
                </a:solidFill>
              </a:rPr>
              <a:t>uterine peristalsis </a:t>
            </a:r>
            <a:r>
              <a:rPr lang="en-US" b="1" dirty="0" smtClean="0">
                <a:solidFill>
                  <a:schemeClr val="bg1"/>
                </a:solidFill>
              </a:rPr>
              <a:t>and </a:t>
            </a:r>
            <a:r>
              <a:rPr lang="en-US" b="1" dirty="0" err="1" smtClean="0">
                <a:solidFill>
                  <a:srgbClr val="FFFF00"/>
                </a:solidFill>
              </a:rPr>
              <a:t>neometral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conractions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Oxytocin receptor (</a:t>
            </a:r>
            <a:r>
              <a:rPr lang="en-US" b="1" dirty="0" smtClean="0">
                <a:solidFill>
                  <a:srgbClr val="FFFF00"/>
                </a:solidFill>
              </a:rPr>
              <a:t>OTRs</a:t>
            </a:r>
            <a:r>
              <a:rPr lang="en-US" b="1" dirty="0" smtClean="0">
                <a:solidFill>
                  <a:schemeClr val="bg1"/>
                </a:solidFill>
              </a:rPr>
              <a:t>)  is </a:t>
            </a:r>
            <a:r>
              <a:rPr lang="en-US" b="1" dirty="0" smtClean="0">
                <a:solidFill>
                  <a:srgbClr val="FFFF00"/>
                </a:solidFill>
              </a:rPr>
              <a:t>expressed </a:t>
            </a:r>
            <a:r>
              <a:rPr lang="en-US" b="1" dirty="0" smtClean="0">
                <a:solidFill>
                  <a:schemeClr val="bg1"/>
                </a:solidFill>
              </a:rPr>
              <a:t> in the </a:t>
            </a:r>
            <a:r>
              <a:rPr lang="en-US" b="1" dirty="0" err="1" smtClean="0">
                <a:solidFill>
                  <a:srgbClr val="FFFF00"/>
                </a:solidFill>
              </a:rPr>
              <a:t>neometra</a:t>
            </a:r>
            <a:r>
              <a:rPr lang="en-US" b="1" dirty="0" smtClean="0">
                <a:solidFill>
                  <a:schemeClr val="bg1"/>
                </a:solidFill>
              </a:rPr>
              <a:t> and in the </a:t>
            </a:r>
            <a:r>
              <a:rPr lang="en-US" b="1" dirty="0" err="1" smtClean="0">
                <a:solidFill>
                  <a:srgbClr val="FFFF00"/>
                </a:solidFill>
              </a:rPr>
              <a:t>peristromal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myocytes</a:t>
            </a:r>
            <a:r>
              <a:rPr lang="en-US" b="1" dirty="0" smtClean="0">
                <a:solidFill>
                  <a:srgbClr val="FFFF00"/>
                </a:solidFill>
              </a:rPr>
              <a:t> of </a:t>
            </a:r>
            <a:r>
              <a:rPr lang="en-US" b="1" dirty="0" err="1" smtClean="0">
                <a:solidFill>
                  <a:srgbClr val="FFFF00"/>
                </a:solidFill>
              </a:rPr>
              <a:t>endometriotic</a:t>
            </a:r>
            <a:r>
              <a:rPr lang="en-US" b="1" dirty="0" smtClean="0">
                <a:solidFill>
                  <a:srgbClr val="FFFF00"/>
                </a:solidFill>
              </a:rPr>
              <a:t> and </a:t>
            </a:r>
            <a:r>
              <a:rPr lang="en-US" b="1" dirty="0" err="1" smtClean="0">
                <a:solidFill>
                  <a:srgbClr val="FFFF00"/>
                </a:solidFill>
              </a:rPr>
              <a:t>adenomyotic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lesions.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OT</a:t>
            </a:r>
            <a:r>
              <a:rPr lang="en-US" b="1" dirty="0" smtClean="0">
                <a:solidFill>
                  <a:schemeClr val="bg1"/>
                </a:solidFill>
              </a:rPr>
              <a:t> produced by </a:t>
            </a:r>
            <a:r>
              <a:rPr lang="en-US" b="1" dirty="0" smtClean="0">
                <a:solidFill>
                  <a:srgbClr val="FFFF00"/>
                </a:solidFill>
              </a:rPr>
              <a:t>endometrium exceeds </a:t>
            </a:r>
            <a:r>
              <a:rPr lang="en-US" b="1" dirty="0" smtClean="0">
                <a:solidFill>
                  <a:schemeClr val="bg1"/>
                </a:solidFill>
              </a:rPr>
              <a:t> the secretion by </a:t>
            </a:r>
            <a:r>
              <a:rPr lang="en-US" b="1" dirty="0" smtClean="0">
                <a:solidFill>
                  <a:srgbClr val="FFFF00"/>
                </a:solidFill>
              </a:rPr>
              <a:t>pituitary OT.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OT produced by endometrium </a:t>
            </a:r>
            <a:r>
              <a:rPr lang="en-US" b="1" dirty="0" smtClean="0">
                <a:solidFill>
                  <a:schemeClr val="bg1"/>
                </a:solidFill>
              </a:rPr>
              <a:t>interaction </a:t>
            </a:r>
            <a:r>
              <a:rPr lang="en-US" b="1" dirty="0" smtClean="0">
                <a:solidFill>
                  <a:srgbClr val="FFFF00"/>
                </a:solidFill>
              </a:rPr>
              <a:t>PGF2alfa </a:t>
            </a:r>
            <a:r>
              <a:rPr lang="en-US" b="1" dirty="0" smtClean="0">
                <a:solidFill>
                  <a:schemeClr val="bg1"/>
                </a:solidFill>
              </a:rPr>
              <a:t>than increase uterine contractions why basal endometrium distant from </a:t>
            </a:r>
            <a:r>
              <a:rPr lang="en-US" b="1" dirty="0" err="1" smtClean="0">
                <a:solidFill>
                  <a:schemeClr val="bg1"/>
                </a:solidFill>
              </a:rPr>
              <a:t>adenomyotic</a:t>
            </a:r>
            <a:r>
              <a:rPr lang="en-US" b="1" dirty="0" smtClean="0">
                <a:solidFill>
                  <a:schemeClr val="bg1"/>
                </a:solidFill>
              </a:rPr>
              <a:t> lesions are very thick and increased OT secretion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                                       </a:t>
            </a:r>
            <a:r>
              <a:rPr lang="en-US" sz="3000" dirty="0" err="1" smtClean="0">
                <a:solidFill>
                  <a:schemeClr val="bg1"/>
                </a:solidFill>
              </a:rPr>
              <a:t>Leyendecker</a:t>
            </a:r>
            <a:r>
              <a:rPr lang="en-US" sz="3000" dirty="0" smtClean="0">
                <a:solidFill>
                  <a:schemeClr val="bg1"/>
                </a:solidFill>
              </a:rPr>
              <a:t> et al Hum Repro 2002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548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294"/>
            <a:ext cx="8229600" cy="66787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FFFF00"/>
                </a:solidFill>
              </a:rPr>
              <a:t>The uterine contractions start from isthmus to the fundus </a:t>
            </a:r>
          </a:p>
          <a:p>
            <a:endParaRPr lang="en-US" sz="2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</a:rPr>
              <a:t>Cause local inflammation on the sub endometrial stromal cells,</a:t>
            </a:r>
          </a:p>
          <a:p>
            <a:endParaRPr lang="en-US" sz="2400" b="1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</a:rPr>
              <a:t> Proliferation of basal endometrium in to the uterine wall </a:t>
            </a:r>
          </a:p>
          <a:p>
            <a:pPr marL="0" indent="0">
              <a:buNone/>
            </a:pPr>
            <a:endParaRPr lang="en-US" sz="24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sz="2400" b="1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 </a:t>
            </a:r>
            <a:r>
              <a:rPr lang="en-US" sz="2400" b="1" dirty="0" smtClean="0">
                <a:solidFill>
                  <a:srgbClr val="FFFFFF"/>
                </a:solidFill>
              </a:rPr>
              <a:t>                    development of </a:t>
            </a:r>
            <a:r>
              <a:rPr lang="en-US" sz="2800" b="1" dirty="0" err="1">
                <a:solidFill>
                  <a:srgbClr val="FF6600"/>
                </a:solidFill>
              </a:rPr>
              <a:t>A</a:t>
            </a:r>
            <a:r>
              <a:rPr lang="en-US" sz="2800" b="1" dirty="0" err="1" smtClean="0">
                <a:solidFill>
                  <a:srgbClr val="FF6600"/>
                </a:solidFill>
              </a:rPr>
              <a:t>denomyotic</a:t>
            </a:r>
            <a:r>
              <a:rPr lang="en-US" sz="2800" b="1" dirty="0" smtClean="0">
                <a:solidFill>
                  <a:srgbClr val="FF6600"/>
                </a:solidFill>
              </a:rPr>
              <a:t> </a:t>
            </a:r>
            <a:r>
              <a:rPr lang="en-US" sz="2800" b="1" dirty="0">
                <a:solidFill>
                  <a:srgbClr val="FF6600"/>
                </a:solidFill>
              </a:rPr>
              <a:t>L</a:t>
            </a:r>
            <a:r>
              <a:rPr lang="en-US" sz="2800" b="1" dirty="0" smtClean="0">
                <a:solidFill>
                  <a:srgbClr val="FF6600"/>
                </a:solidFill>
              </a:rPr>
              <a:t>esions</a:t>
            </a:r>
          </a:p>
          <a:p>
            <a:pPr marL="0" indent="0">
              <a:buNone/>
            </a:pPr>
            <a:endParaRPr lang="en-US" sz="2400" b="1" dirty="0" smtClean="0">
              <a:solidFill>
                <a:srgbClr val="FFFFFF"/>
              </a:solidFill>
            </a:endParaRPr>
          </a:p>
          <a:p>
            <a:endParaRPr lang="en-US" sz="2400" b="1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rgbClr val="FFFFFF"/>
                </a:solidFill>
              </a:rPr>
              <a:t>  at the same time dissemination of the endometrial </a:t>
            </a:r>
            <a:r>
              <a:rPr lang="en-US" sz="2400" b="1" dirty="0" err="1" smtClean="0">
                <a:solidFill>
                  <a:srgbClr val="FFFFFF"/>
                </a:solidFill>
              </a:rPr>
              <a:t>fragmants</a:t>
            </a:r>
            <a:r>
              <a:rPr lang="en-US" sz="2400" b="1" dirty="0" smtClean="0">
                <a:solidFill>
                  <a:srgbClr val="FFFFFF"/>
                </a:solidFill>
              </a:rPr>
              <a:t> in to the peritoneal cavity</a:t>
            </a:r>
          </a:p>
          <a:p>
            <a:pPr marL="0" indent="0">
              <a:buNone/>
            </a:pPr>
            <a:endParaRPr lang="en-US" sz="2400" b="1" dirty="0" smtClean="0">
              <a:solidFill>
                <a:srgbClr val="FFFFFF"/>
              </a:solidFill>
            </a:endParaRPr>
          </a:p>
          <a:p>
            <a:endParaRPr lang="en-US" sz="2400" b="1" dirty="0" smtClean="0">
              <a:solidFill>
                <a:srgbClr val="FFFFFF"/>
              </a:solidFill>
            </a:endParaRPr>
          </a:p>
          <a:p>
            <a:pPr marL="0" indent="0" algn="ctr">
              <a:buNone/>
            </a:pP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smtClean="0">
                <a:solidFill>
                  <a:srgbClr val="FF6600"/>
                </a:solidFill>
              </a:rPr>
              <a:t>Endometriosis</a:t>
            </a:r>
            <a:endParaRPr lang="en-US" sz="2800" b="1" dirty="0">
              <a:solidFill>
                <a:srgbClr val="FF6600"/>
              </a:solidFill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409856" y="614020"/>
            <a:ext cx="484632" cy="58270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4399205" y="1538943"/>
            <a:ext cx="484632" cy="537881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4414147" y="2540002"/>
            <a:ext cx="484632" cy="86658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4412718" y="3929531"/>
            <a:ext cx="484632" cy="85164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4403493" y="5229411"/>
            <a:ext cx="484632" cy="106110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18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2838</TotalTime>
  <Words>938</Words>
  <Application>Microsoft Macintosh PowerPoint</Application>
  <PresentationFormat>On-screen Show (4:3)</PresentationFormat>
  <Paragraphs>158</Paragraphs>
  <Slides>56</Slides>
  <Notes>3</Notes>
  <HiddenSlides>2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Association of Adenomyosis and Endometriosis</vt:lpstr>
      <vt:lpstr>Adenomyosis and Endometriosis</vt:lpstr>
      <vt:lpstr>PowerPoint Presentation</vt:lpstr>
      <vt:lpstr>Pathophysiology</vt:lpstr>
      <vt:lpstr>Mechanism of Uterine auto-traumatization by by uterine peristalsis  and hyperperistalsis  at the fundo-cornual part: Green arrows : direction of sperm transport, Red arrows : distraction of basal stromal cells and archimyometrial</vt:lpstr>
      <vt:lpstr>Uterine auto-traumatisation by the mechanism of archimetral Compression due to neometral cotraction: N: Neometra,  E: Endometrium,  A: Archimyometrium </vt:lpstr>
      <vt:lpstr>Tissue injury and repair concept</vt:lpstr>
      <vt:lpstr>Mechanisms of Adenomyosis Formation</vt:lpstr>
      <vt:lpstr>PowerPoint Presentation</vt:lpstr>
      <vt:lpstr>3 Types of Endometriosis</vt:lpstr>
      <vt:lpstr>Finally</vt:lpstr>
      <vt:lpstr>Endometriosis and Adenomyosis</vt:lpstr>
      <vt:lpstr>Types of Adenomyosis</vt:lpstr>
      <vt:lpstr>PowerPoint Presentation</vt:lpstr>
      <vt:lpstr>Localisation of adenomyosis: a : upper third,  b : middle third,  c : lower third</vt:lpstr>
      <vt:lpstr>Why does Adenomyosis occur?</vt:lpstr>
      <vt:lpstr>Risk Factors for Adenomyosis </vt:lpstr>
      <vt:lpstr>Risk factors for Adenomyosis</vt:lpstr>
      <vt:lpstr>PowerPoint Presentation</vt:lpstr>
      <vt:lpstr>PowerPoint Presentation</vt:lpstr>
      <vt:lpstr>TVS</vt:lpstr>
      <vt:lpstr>PowerPoint Presentation</vt:lpstr>
      <vt:lpstr>Adenomyosis Diagnosis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Intra Myometrial Adenomyotic Cysts</vt:lpstr>
      <vt:lpstr>PowerPoint Presentation</vt:lpstr>
      <vt:lpstr>Adenomyosis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Diffuse Adenomyosis</vt:lpstr>
      <vt:lpstr>PowerPoint Presentation</vt:lpstr>
      <vt:lpstr>PowerPoint Presentation</vt:lpstr>
      <vt:lpstr>Prevalence of Adenomyosis in women undergoing DIE Surgery</vt:lpstr>
      <vt:lpstr>DIE has two major specificities</vt:lpstr>
      <vt:lpstr>Treatment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</vt:lpstr>
      <vt:lpstr>Take home mesage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YUCEL KARAMAN</dc:creator>
  <cp:lastModifiedBy>YUCEL KARAMAN</cp:lastModifiedBy>
  <cp:revision>72</cp:revision>
  <dcterms:created xsi:type="dcterms:W3CDTF">2018-02-12T11:25:05Z</dcterms:created>
  <dcterms:modified xsi:type="dcterms:W3CDTF">2018-03-31T07:55:19Z</dcterms:modified>
</cp:coreProperties>
</file>